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53"/>
  </p:notesMasterIdLst>
  <p:sldIdLst>
    <p:sldId id="257" r:id="rId5"/>
    <p:sldId id="258" r:id="rId6"/>
    <p:sldId id="259" r:id="rId7"/>
    <p:sldId id="260" r:id="rId8"/>
    <p:sldId id="261" r:id="rId9"/>
    <p:sldId id="262" r:id="rId10"/>
    <p:sldId id="263" r:id="rId11"/>
    <p:sldId id="264" r:id="rId12"/>
    <p:sldId id="265" r:id="rId13"/>
    <p:sldId id="266" r:id="rId14"/>
    <p:sldId id="267" r:id="rId15"/>
    <p:sldId id="268" r:id="rId16"/>
    <p:sldId id="306" r:id="rId17"/>
    <p:sldId id="269" r:id="rId18"/>
    <p:sldId id="270" r:id="rId19"/>
    <p:sldId id="271" r:id="rId20"/>
    <p:sldId id="272" r:id="rId21"/>
    <p:sldId id="273" r:id="rId22"/>
    <p:sldId id="274" r:id="rId23"/>
    <p:sldId id="275" r:id="rId24"/>
    <p:sldId id="276" r:id="rId25"/>
    <p:sldId id="307" r:id="rId26"/>
    <p:sldId id="308" r:id="rId27"/>
    <p:sldId id="277" r:id="rId28"/>
    <p:sldId id="279" r:id="rId29"/>
    <p:sldId id="280" r:id="rId30"/>
    <p:sldId id="282" r:id="rId31"/>
    <p:sldId id="283" r:id="rId32"/>
    <p:sldId id="285" r:id="rId33"/>
    <p:sldId id="286" r:id="rId34"/>
    <p:sldId id="287" r:id="rId35"/>
    <p:sldId id="292" r:id="rId36"/>
    <p:sldId id="288" r:id="rId37"/>
    <p:sldId id="289" r:id="rId38"/>
    <p:sldId id="290" r:id="rId39"/>
    <p:sldId id="291" r:id="rId40"/>
    <p:sldId id="293" r:id="rId41"/>
    <p:sldId id="294" r:id="rId42"/>
    <p:sldId id="295" r:id="rId43"/>
    <p:sldId id="296" r:id="rId44"/>
    <p:sldId id="297" r:id="rId45"/>
    <p:sldId id="298" r:id="rId46"/>
    <p:sldId id="299" r:id="rId47"/>
    <p:sldId id="300" r:id="rId48"/>
    <p:sldId id="301" r:id="rId49"/>
    <p:sldId id="302" r:id="rId50"/>
    <p:sldId id="305" r:id="rId51"/>
    <p:sldId id="303"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5058B3-0224-B9C5-0CF9-5269D4E0C3E5}" v="1" dt="2024-06-13T13:49:16.00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58" Type="http://schemas.microsoft.com/office/2016/11/relationships/changesInfo" Target="changesInfos/changesInfo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hieu Waeber" userId="S::mathieu.waeber@un.org::04d8e935-c572-4115-98a5-81e3624f76bd" providerId="AD" clId="Web-{D2459020-0ED5-D4C0-B790-2D2C79C1B595}"/>
    <pc:docChg chg="modSld">
      <pc:chgData name="Mathieu Waeber" userId="S::mathieu.waeber@un.org::04d8e935-c572-4115-98a5-81e3624f76bd" providerId="AD" clId="Web-{D2459020-0ED5-D4C0-B790-2D2C79C1B595}" dt="2024-05-16T16:23:10.338" v="12" actId="20577"/>
      <pc:docMkLst>
        <pc:docMk/>
      </pc:docMkLst>
      <pc:sldChg chg="delSp">
        <pc:chgData name="Mathieu Waeber" userId="S::mathieu.waeber@un.org::04d8e935-c572-4115-98a5-81e3624f76bd" providerId="AD" clId="Web-{D2459020-0ED5-D4C0-B790-2D2C79C1B595}" dt="2024-05-16T15:45:59.468" v="0"/>
        <pc:sldMkLst>
          <pc:docMk/>
          <pc:sldMk cId="0" sldId="261"/>
        </pc:sldMkLst>
        <pc:spChg chg="del">
          <ac:chgData name="Mathieu Waeber" userId="S::mathieu.waeber@un.org::04d8e935-c572-4115-98a5-81e3624f76bd" providerId="AD" clId="Web-{D2459020-0ED5-D4C0-B790-2D2C79C1B595}" dt="2024-05-16T15:45:59.468" v="0"/>
          <ac:spMkLst>
            <pc:docMk/>
            <pc:sldMk cId="0" sldId="261"/>
            <ac:spMk id="117" creationId="{00000000-0000-0000-0000-000000000000}"/>
          </ac:spMkLst>
        </pc:spChg>
      </pc:sldChg>
      <pc:sldChg chg="modNotes">
        <pc:chgData name="Mathieu Waeber" userId="S::mathieu.waeber@un.org::04d8e935-c572-4115-98a5-81e3624f76bd" providerId="AD" clId="Web-{D2459020-0ED5-D4C0-B790-2D2C79C1B595}" dt="2024-05-16T16:18:06.282" v="3"/>
        <pc:sldMkLst>
          <pc:docMk/>
          <pc:sldMk cId="0" sldId="288"/>
        </pc:sldMkLst>
      </pc:sldChg>
      <pc:sldChg chg="modNotes">
        <pc:chgData name="Mathieu Waeber" userId="S::mathieu.waeber@un.org::04d8e935-c572-4115-98a5-81e3624f76bd" providerId="AD" clId="Web-{D2459020-0ED5-D4C0-B790-2D2C79C1B595}" dt="2024-05-16T16:19:03.144" v="5"/>
        <pc:sldMkLst>
          <pc:docMk/>
          <pc:sldMk cId="0" sldId="293"/>
        </pc:sldMkLst>
      </pc:sldChg>
      <pc:sldChg chg="modSp">
        <pc:chgData name="Mathieu Waeber" userId="S::mathieu.waeber@un.org::04d8e935-c572-4115-98a5-81e3624f76bd" providerId="AD" clId="Web-{D2459020-0ED5-D4C0-B790-2D2C79C1B595}" dt="2024-05-16T16:20:29.552" v="8" actId="20577"/>
        <pc:sldMkLst>
          <pc:docMk/>
          <pc:sldMk cId="0" sldId="299"/>
        </pc:sldMkLst>
        <pc:spChg chg="mod">
          <ac:chgData name="Mathieu Waeber" userId="S::mathieu.waeber@un.org::04d8e935-c572-4115-98a5-81e3624f76bd" providerId="AD" clId="Web-{D2459020-0ED5-D4C0-B790-2D2C79C1B595}" dt="2024-05-16T16:20:29.552" v="8" actId="20577"/>
          <ac:spMkLst>
            <pc:docMk/>
            <pc:sldMk cId="0" sldId="299"/>
            <ac:spMk id="414" creationId="{00000000-0000-0000-0000-000000000000}"/>
          </ac:spMkLst>
        </pc:spChg>
      </pc:sldChg>
      <pc:sldChg chg="modSp">
        <pc:chgData name="Mathieu Waeber" userId="S::mathieu.waeber@un.org::04d8e935-c572-4115-98a5-81e3624f76bd" providerId="AD" clId="Web-{D2459020-0ED5-D4C0-B790-2D2C79C1B595}" dt="2024-05-16T16:20:48.131" v="10" actId="20577"/>
        <pc:sldMkLst>
          <pc:docMk/>
          <pc:sldMk cId="0" sldId="301"/>
        </pc:sldMkLst>
        <pc:spChg chg="mod">
          <ac:chgData name="Mathieu Waeber" userId="S::mathieu.waeber@un.org::04d8e935-c572-4115-98a5-81e3624f76bd" providerId="AD" clId="Web-{D2459020-0ED5-D4C0-B790-2D2C79C1B595}" dt="2024-05-16T16:20:48.131" v="10" actId="20577"/>
          <ac:spMkLst>
            <pc:docMk/>
            <pc:sldMk cId="0" sldId="301"/>
            <ac:spMk id="427" creationId="{00000000-0000-0000-0000-000000000000}"/>
          </ac:spMkLst>
        </pc:spChg>
      </pc:sldChg>
      <pc:sldChg chg="modSp">
        <pc:chgData name="Mathieu Waeber" userId="S::mathieu.waeber@un.org::04d8e935-c572-4115-98a5-81e3624f76bd" providerId="AD" clId="Web-{D2459020-0ED5-D4C0-B790-2D2C79C1B595}" dt="2024-05-16T16:23:10.338" v="12" actId="20577"/>
        <pc:sldMkLst>
          <pc:docMk/>
          <pc:sldMk cId="0" sldId="302"/>
        </pc:sldMkLst>
        <pc:spChg chg="mod">
          <ac:chgData name="Mathieu Waeber" userId="S::mathieu.waeber@un.org::04d8e935-c572-4115-98a5-81e3624f76bd" providerId="AD" clId="Web-{D2459020-0ED5-D4C0-B790-2D2C79C1B595}" dt="2024-05-16T16:23:10.338" v="12" actId="20577"/>
          <ac:spMkLst>
            <pc:docMk/>
            <pc:sldMk cId="0" sldId="302"/>
            <ac:spMk id="434" creationId="{00000000-0000-0000-0000-000000000000}"/>
          </ac:spMkLst>
        </pc:spChg>
      </pc:sldChg>
      <pc:sldChg chg="modSp">
        <pc:chgData name="Mathieu Waeber" userId="S::mathieu.waeber@un.org::04d8e935-c572-4115-98a5-81e3624f76bd" providerId="AD" clId="Web-{D2459020-0ED5-D4C0-B790-2D2C79C1B595}" dt="2024-05-16T16:15:29.247" v="1" actId="20577"/>
        <pc:sldMkLst>
          <pc:docMk/>
          <pc:sldMk cId="3284621431" sldId="308"/>
        </pc:sldMkLst>
        <pc:spChg chg="mod">
          <ac:chgData name="Mathieu Waeber" userId="S::mathieu.waeber@un.org::04d8e935-c572-4115-98a5-81e3624f76bd" providerId="AD" clId="Web-{D2459020-0ED5-D4C0-B790-2D2C79C1B595}" dt="2024-05-16T16:15:29.247" v="1" actId="20577"/>
          <ac:spMkLst>
            <pc:docMk/>
            <pc:sldMk cId="3284621431" sldId="308"/>
            <ac:spMk id="236" creationId="{00000000-0000-0000-0000-000000000000}"/>
          </ac:spMkLst>
        </pc:spChg>
      </pc:sldChg>
    </pc:docChg>
  </pc:docChgLst>
  <pc:docChgLst>
    <pc:chgData name="Mathieu Waeber" userId="S::mathieu.waeber@un.org::04d8e935-c572-4115-98a5-81e3624f76bd" providerId="AD" clId="Web-{215058B3-0224-B9C5-0CF9-5269D4E0C3E5}"/>
    <pc:docChg chg="modSld">
      <pc:chgData name="Mathieu Waeber" userId="S::mathieu.waeber@un.org::04d8e935-c572-4115-98a5-81e3624f76bd" providerId="AD" clId="Web-{215058B3-0224-B9C5-0CF9-5269D4E0C3E5}" dt="2024-06-13T13:49:16.009" v="0" actId="1076"/>
      <pc:docMkLst>
        <pc:docMk/>
      </pc:docMkLst>
      <pc:sldChg chg="modSp">
        <pc:chgData name="Mathieu Waeber" userId="S::mathieu.waeber@un.org::04d8e935-c572-4115-98a5-81e3624f76bd" providerId="AD" clId="Web-{215058B3-0224-B9C5-0CF9-5269D4E0C3E5}" dt="2024-06-13T13:49:16.009" v="0" actId="1076"/>
        <pc:sldMkLst>
          <pc:docMk/>
          <pc:sldMk cId="0" sldId="265"/>
        </pc:sldMkLst>
        <pc:picChg chg="mod">
          <ac:chgData name="Mathieu Waeber" userId="S::mathieu.waeber@un.org::04d8e935-c572-4115-98a5-81e3624f76bd" providerId="AD" clId="Web-{215058B3-0224-B9C5-0CF9-5269D4E0C3E5}" dt="2024-06-13T13:49:16.009" v="0" actId="1076"/>
          <ac:picMkLst>
            <pc:docMk/>
            <pc:sldMk cId="0" sldId="265"/>
            <ac:picMk id="2" creationId="{5A2C513A-7AE9-4EEE-B324-C3FBE4A3C3C8}"/>
          </ac:picMkLst>
        </pc:picChg>
      </pc:sldChg>
    </pc:docChg>
  </pc:docChgLst>
  <pc:docChgLst>
    <pc:chgData name="Mathieu Waeber" userId="S::mathieu.waeber@un.org::04d8e935-c572-4115-98a5-81e3624f76bd" providerId="AD" clId="Web-{8D670FD3-AD60-1E2C-71EB-CA700739CC4E}"/>
    <pc:docChg chg="modSld">
      <pc:chgData name="Mathieu Waeber" userId="S::mathieu.waeber@un.org::04d8e935-c572-4115-98a5-81e3624f76bd" providerId="AD" clId="Web-{8D670FD3-AD60-1E2C-71EB-CA700739CC4E}" dt="2024-05-17T19:35:12.722" v="0"/>
      <pc:docMkLst>
        <pc:docMk/>
      </pc:docMkLst>
      <pc:sldChg chg="modSp">
        <pc:chgData name="Mathieu Waeber" userId="S::mathieu.waeber@un.org::04d8e935-c572-4115-98a5-81e3624f76bd" providerId="AD" clId="Web-{8D670FD3-AD60-1E2C-71EB-CA700739CC4E}" dt="2024-05-17T19:35:12.722" v="0"/>
        <pc:sldMkLst>
          <pc:docMk/>
          <pc:sldMk cId="0" sldId="277"/>
        </pc:sldMkLst>
        <pc:graphicFrameChg chg="modGraphic">
          <ac:chgData name="Mathieu Waeber" userId="S::mathieu.waeber@un.org::04d8e935-c572-4115-98a5-81e3624f76bd" providerId="AD" clId="Web-{8D670FD3-AD60-1E2C-71EB-CA700739CC4E}" dt="2024-05-17T19:35:12.722" v="0"/>
          <ac:graphicFrameMkLst>
            <pc:docMk/>
            <pc:sldMk cId="0" sldId="277"/>
            <ac:graphicFrameMk id="251" creationId="{00000000-0000-0000-0000-000000000000}"/>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FFDED66-D67F-9146-B0BA-D270A05FE834}"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GB"/>
        </a:p>
      </dgm:t>
    </dgm:pt>
    <dgm:pt modelId="{0A22D19C-8576-F240-B5C4-ADD05DACADAA}">
      <dgm:prSet custT="1"/>
      <dgm:spPr>
        <a:solidFill>
          <a:srgbClr val="4F81BD"/>
        </a:solidFill>
      </dgm:spPr>
      <dgm:t>
        <a:bodyPr/>
        <a:lstStyle/>
        <a:p>
          <a:pPr rtl="0"/>
          <a:r>
            <a:rPr lang="en-IE" sz="1800">
              <a:solidFill>
                <a:schemeClr val="bg1"/>
              </a:solidFill>
              <a:latin typeface="Calibri"/>
              <a:ea typeface="Calibri"/>
              <a:cs typeface="Calibri"/>
              <a:sym typeface="Calibri"/>
            </a:rPr>
            <a:t>Recall and discuss UN good practices for securing hazardous explosive materials and managing an explosive storage site </a:t>
          </a:r>
        </a:p>
      </dgm:t>
    </dgm:pt>
    <dgm:pt modelId="{2167C220-0883-714D-A87C-A7D197273140}" type="parTrans" cxnId="{CCC71178-F374-9D48-97E8-91FAE5A99793}">
      <dgm:prSet/>
      <dgm:spPr/>
      <dgm:t>
        <a:bodyPr/>
        <a:lstStyle/>
        <a:p>
          <a:endParaRPr lang="en-GB" sz="1800">
            <a:solidFill>
              <a:schemeClr val="bg1"/>
            </a:solidFill>
          </a:endParaRPr>
        </a:p>
      </dgm:t>
    </dgm:pt>
    <dgm:pt modelId="{5C7C4D43-39B4-5B4E-B873-933768D5C34F}" type="sibTrans" cxnId="{CCC71178-F374-9D48-97E8-91FAE5A99793}">
      <dgm:prSet/>
      <dgm:spPr/>
      <dgm:t>
        <a:bodyPr/>
        <a:lstStyle/>
        <a:p>
          <a:endParaRPr lang="en-GB" sz="1800">
            <a:solidFill>
              <a:schemeClr val="bg1"/>
            </a:solidFill>
          </a:endParaRPr>
        </a:p>
      </dgm:t>
    </dgm:pt>
    <dgm:pt modelId="{A6D821D9-4802-E646-A06E-CFB4A5780DB3}">
      <dgm:prSet custT="1"/>
      <dgm:spPr>
        <a:solidFill>
          <a:srgbClr val="4F81BD"/>
        </a:solidFill>
      </dgm:spPr>
      <dgm:t>
        <a:bodyPr/>
        <a:lstStyle/>
        <a:p>
          <a:r>
            <a:rPr lang="en-IE" sz="1800">
              <a:solidFill>
                <a:schemeClr val="bg1"/>
              </a:solidFill>
              <a:latin typeface="Calibri"/>
              <a:ea typeface="Calibri"/>
              <a:cs typeface="Calibri"/>
              <a:sym typeface="Calibri"/>
            </a:rPr>
            <a:t>Discuss Storage Temperatures and the isolation &amp; segregation of ammunition stocks</a:t>
          </a:r>
        </a:p>
      </dgm:t>
    </dgm:pt>
    <dgm:pt modelId="{CA6BFBCE-3B9E-C945-A9E6-12264FA55284}" type="parTrans" cxnId="{FCD0DCBC-F0B6-604D-B1E7-75FDA26370DB}">
      <dgm:prSet/>
      <dgm:spPr/>
      <dgm:t>
        <a:bodyPr/>
        <a:lstStyle/>
        <a:p>
          <a:endParaRPr lang="en-GB" sz="1800">
            <a:solidFill>
              <a:schemeClr val="bg1"/>
            </a:solidFill>
          </a:endParaRPr>
        </a:p>
      </dgm:t>
    </dgm:pt>
    <dgm:pt modelId="{2DDEE524-FC6C-CE40-89A4-04E59A0C118C}" type="sibTrans" cxnId="{FCD0DCBC-F0B6-604D-B1E7-75FDA26370DB}">
      <dgm:prSet/>
      <dgm:spPr/>
      <dgm:t>
        <a:bodyPr/>
        <a:lstStyle/>
        <a:p>
          <a:endParaRPr lang="en-GB" sz="1800">
            <a:solidFill>
              <a:schemeClr val="bg1"/>
            </a:solidFill>
          </a:endParaRPr>
        </a:p>
      </dgm:t>
    </dgm:pt>
    <dgm:pt modelId="{2EB65127-7846-8C4F-A110-5FEBF25B881F}">
      <dgm:prSet custT="1"/>
      <dgm:spPr>
        <a:solidFill>
          <a:srgbClr val="4F81BD"/>
        </a:solidFill>
      </dgm:spPr>
      <dgm:t>
        <a:bodyPr/>
        <a:lstStyle/>
        <a:p>
          <a:r>
            <a:rPr lang="en-IE" sz="1800">
              <a:solidFill>
                <a:schemeClr val="bg1"/>
              </a:solidFill>
              <a:latin typeface="Calibri"/>
              <a:ea typeface="Calibri"/>
              <a:cs typeface="Calibri"/>
              <a:sym typeface="Calibri"/>
            </a:rPr>
            <a:t>Discuss the Stacking and Racking of ammunition and the use of Stack Tally Cards</a:t>
          </a:r>
        </a:p>
      </dgm:t>
    </dgm:pt>
    <dgm:pt modelId="{C8082DAD-A6F5-F34F-AA5D-4E45F6DB8711}" type="parTrans" cxnId="{B477677A-3135-D148-B2A5-6EB85E04575D}">
      <dgm:prSet/>
      <dgm:spPr/>
      <dgm:t>
        <a:bodyPr/>
        <a:lstStyle/>
        <a:p>
          <a:endParaRPr lang="en-GB" sz="1800">
            <a:solidFill>
              <a:schemeClr val="bg1"/>
            </a:solidFill>
          </a:endParaRPr>
        </a:p>
      </dgm:t>
    </dgm:pt>
    <dgm:pt modelId="{78B88B26-AD4A-E249-A41E-26D907ECDAE8}" type="sibTrans" cxnId="{B477677A-3135-D148-B2A5-6EB85E04575D}">
      <dgm:prSet/>
      <dgm:spPr/>
      <dgm:t>
        <a:bodyPr/>
        <a:lstStyle/>
        <a:p>
          <a:endParaRPr lang="en-GB" sz="1800">
            <a:solidFill>
              <a:schemeClr val="bg1"/>
            </a:solidFill>
          </a:endParaRPr>
        </a:p>
      </dgm:t>
    </dgm:pt>
    <dgm:pt modelId="{F57AD474-0C5F-8D40-8A6B-379E48E0EFC4}">
      <dgm:prSet custT="1"/>
      <dgm:spPr>
        <a:solidFill>
          <a:srgbClr val="4F81BD"/>
        </a:solidFill>
      </dgm:spPr>
      <dgm:t>
        <a:bodyPr/>
        <a:lstStyle/>
        <a:p>
          <a:r>
            <a:rPr lang="en-IE" sz="1800">
              <a:solidFill>
                <a:schemeClr val="bg1"/>
              </a:solidFill>
              <a:latin typeface="Calibri"/>
              <a:ea typeface="Calibri"/>
              <a:cs typeface="Calibri"/>
              <a:sym typeface="Calibri"/>
            </a:rPr>
            <a:t>Discuss Lotting &amp; Batching, the use of Bans &amp; Constraints and determining Faults &amp; Performance failures</a:t>
          </a:r>
        </a:p>
      </dgm:t>
    </dgm:pt>
    <dgm:pt modelId="{D18F9E84-06DB-C042-BEDB-00676F004EB1}" type="parTrans" cxnId="{3C29BC63-C270-CE4D-8CA0-D320415A707E}">
      <dgm:prSet/>
      <dgm:spPr/>
      <dgm:t>
        <a:bodyPr/>
        <a:lstStyle/>
        <a:p>
          <a:endParaRPr lang="en-GB" sz="1800">
            <a:solidFill>
              <a:schemeClr val="bg1"/>
            </a:solidFill>
          </a:endParaRPr>
        </a:p>
      </dgm:t>
    </dgm:pt>
    <dgm:pt modelId="{50A5EAB0-6F13-554D-9DC7-A18E07F5111C}" type="sibTrans" cxnId="{3C29BC63-C270-CE4D-8CA0-D320415A707E}">
      <dgm:prSet/>
      <dgm:spPr/>
      <dgm:t>
        <a:bodyPr/>
        <a:lstStyle/>
        <a:p>
          <a:endParaRPr lang="en-GB" sz="1800">
            <a:solidFill>
              <a:schemeClr val="bg1"/>
            </a:solidFill>
          </a:endParaRPr>
        </a:p>
      </dgm:t>
    </dgm:pt>
    <dgm:pt modelId="{82DF4A6B-E624-924B-A356-E4689B6734C4}">
      <dgm:prSet custT="1"/>
      <dgm:spPr>
        <a:solidFill>
          <a:srgbClr val="4F81BD"/>
        </a:solidFill>
      </dgm:spPr>
      <dgm:t>
        <a:bodyPr/>
        <a:lstStyle/>
        <a:p>
          <a:r>
            <a:rPr lang="en-IE" sz="1800">
              <a:solidFill>
                <a:schemeClr val="bg1"/>
              </a:solidFill>
              <a:latin typeface="Calibri"/>
              <a:ea typeface="Calibri"/>
              <a:cs typeface="Calibri"/>
              <a:sym typeface="Calibri"/>
            </a:rPr>
            <a:t>Apply checks and inspections to provide confidence that Explosive Storage sites conform to UN and international standards</a:t>
          </a:r>
        </a:p>
      </dgm:t>
    </dgm:pt>
    <dgm:pt modelId="{932D9C9B-DCBC-F041-B6D1-5AD30F1A40AB}" type="parTrans" cxnId="{74875602-D9DE-7D40-B4C6-ED30E99D1272}">
      <dgm:prSet/>
      <dgm:spPr/>
      <dgm:t>
        <a:bodyPr/>
        <a:lstStyle/>
        <a:p>
          <a:endParaRPr lang="en-GB" sz="1800">
            <a:solidFill>
              <a:schemeClr val="bg1"/>
            </a:solidFill>
          </a:endParaRPr>
        </a:p>
      </dgm:t>
    </dgm:pt>
    <dgm:pt modelId="{5653E928-EDF5-D048-919D-98B2886E4008}" type="sibTrans" cxnId="{74875602-D9DE-7D40-B4C6-ED30E99D1272}">
      <dgm:prSet/>
      <dgm:spPr/>
      <dgm:t>
        <a:bodyPr/>
        <a:lstStyle/>
        <a:p>
          <a:endParaRPr lang="en-GB" sz="1800">
            <a:solidFill>
              <a:schemeClr val="bg1"/>
            </a:solidFill>
          </a:endParaRPr>
        </a:p>
      </dgm:t>
    </dgm:pt>
    <dgm:pt modelId="{EC65C4E0-B596-804D-957E-032FD19EE717}">
      <dgm:prSet custT="1"/>
      <dgm:spPr>
        <a:solidFill>
          <a:srgbClr val="4F81BD"/>
        </a:solidFill>
      </dgm:spPr>
      <dgm:t>
        <a:bodyPr/>
        <a:lstStyle/>
        <a:p>
          <a:pPr rtl="0"/>
          <a:r>
            <a:rPr lang="en-IE" sz="1800">
              <a:solidFill>
                <a:schemeClr val="bg1"/>
              </a:solidFill>
              <a:latin typeface="Calibri"/>
              <a:ea typeface="Calibri"/>
              <a:cs typeface="Calibri"/>
              <a:sym typeface="Calibri"/>
            </a:rPr>
            <a:t>Examine the use of mitigations based on an explosive risk assessment for a temporary storage area</a:t>
          </a:r>
          <a:endParaRPr lang="en-IE" sz="1800">
            <a:solidFill>
              <a:schemeClr val="bg1"/>
            </a:solidFill>
          </a:endParaRPr>
        </a:p>
      </dgm:t>
    </dgm:pt>
    <dgm:pt modelId="{ABFB0833-0DC6-4D44-8C49-BC95A4B1BB9B}" type="parTrans" cxnId="{C668F0DF-3DE5-6340-9D5E-F0E3CD301EB3}">
      <dgm:prSet/>
      <dgm:spPr/>
      <dgm:t>
        <a:bodyPr/>
        <a:lstStyle/>
        <a:p>
          <a:endParaRPr lang="en-GB" sz="1800">
            <a:solidFill>
              <a:schemeClr val="bg1"/>
            </a:solidFill>
          </a:endParaRPr>
        </a:p>
      </dgm:t>
    </dgm:pt>
    <dgm:pt modelId="{A94B80ED-7673-EA4C-BF9E-730D809DB97F}" type="sibTrans" cxnId="{C668F0DF-3DE5-6340-9D5E-F0E3CD301EB3}">
      <dgm:prSet/>
      <dgm:spPr/>
      <dgm:t>
        <a:bodyPr/>
        <a:lstStyle/>
        <a:p>
          <a:endParaRPr lang="en-GB" sz="1800">
            <a:solidFill>
              <a:schemeClr val="bg1"/>
            </a:solidFill>
          </a:endParaRPr>
        </a:p>
      </dgm:t>
    </dgm:pt>
    <dgm:pt modelId="{6BB3176B-5F6C-B041-9564-766A0E1172CA}" type="pres">
      <dgm:prSet presAssocID="{7FFDED66-D67F-9146-B0BA-D270A05FE834}" presName="linear" presStyleCnt="0">
        <dgm:presLayoutVars>
          <dgm:dir/>
          <dgm:animLvl val="lvl"/>
          <dgm:resizeHandles val="exact"/>
        </dgm:presLayoutVars>
      </dgm:prSet>
      <dgm:spPr/>
    </dgm:pt>
    <dgm:pt modelId="{C984A815-A602-6744-BBFE-EBBF67FDD194}" type="pres">
      <dgm:prSet presAssocID="{0A22D19C-8576-F240-B5C4-ADD05DACADAA}" presName="parentLin" presStyleCnt="0"/>
      <dgm:spPr/>
    </dgm:pt>
    <dgm:pt modelId="{400DAE38-2EE0-E74F-A59B-9B20563A9FDD}" type="pres">
      <dgm:prSet presAssocID="{0A22D19C-8576-F240-B5C4-ADD05DACADAA}" presName="parentLeftMargin" presStyleLbl="node1" presStyleIdx="0" presStyleCnt="6"/>
      <dgm:spPr/>
    </dgm:pt>
    <dgm:pt modelId="{4B59A6DD-EE33-FD45-82E0-7EE267657B1E}" type="pres">
      <dgm:prSet presAssocID="{0A22D19C-8576-F240-B5C4-ADD05DACADAA}" presName="parentText" presStyleLbl="node1" presStyleIdx="0" presStyleCnt="6" custScaleX="133468" custScaleY="254654" custLinFactNeighborX="-59536">
        <dgm:presLayoutVars>
          <dgm:chMax val="0"/>
          <dgm:bulletEnabled val="1"/>
        </dgm:presLayoutVars>
      </dgm:prSet>
      <dgm:spPr/>
    </dgm:pt>
    <dgm:pt modelId="{B7D6D775-6582-AA43-B4C5-168939FE73C2}" type="pres">
      <dgm:prSet presAssocID="{0A22D19C-8576-F240-B5C4-ADD05DACADAA}" presName="negativeSpace" presStyleCnt="0"/>
      <dgm:spPr/>
    </dgm:pt>
    <dgm:pt modelId="{478956F2-29B0-714F-B38B-EF6A45EADEFD}" type="pres">
      <dgm:prSet presAssocID="{0A22D19C-8576-F240-B5C4-ADD05DACADAA}" presName="childText" presStyleLbl="conFgAcc1" presStyleIdx="0" presStyleCnt="6">
        <dgm:presLayoutVars>
          <dgm:bulletEnabled val="1"/>
        </dgm:presLayoutVars>
      </dgm:prSet>
      <dgm:spPr>
        <a:ln>
          <a:solidFill>
            <a:srgbClr val="4F81BD"/>
          </a:solidFill>
        </a:ln>
      </dgm:spPr>
    </dgm:pt>
    <dgm:pt modelId="{2D236E04-81F8-9448-A6C7-715CC94C35BE}" type="pres">
      <dgm:prSet presAssocID="{5C7C4D43-39B4-5B4E-B873-933768D5C34F}" presName="spaceBetweenRectangles" presStyleCnt="0"/>
      <dgm:spPr/>
    </dgm:pt>
    <dgm:pt modelId="{706C9102-39F2-2042-B77A-121907886C89}" type="pres">
      <dgm:prSet presAssocID="{A6D821D9-4802-E646-A06E-CFB4A5780DB3}" presName="parentLin" presStyleCnt="0"/>
      <dgm:spPr/>
    </dgm:pt>
    <dgm:pt modelId="{4D982DF0-5AE8-2C46-B66C-EE78003EE0A5}" type="pres">
      <dgm:prSet presAssocID="{A6D821D9-4802-E646-A06E-CFB4A5780DB3}" presName="parentLeftMargin" presStyleLbl="node1" presStyleIdx="0" presStyleCnt="6"/>
      <dgm:spPr/>
    </dgm:pt>
    <dgm:pt modelId="{12E59782-F684-A943-8F63-073A2E316306}" type="pres">
      <dgm:prSet presAssocID="{A6D821D9-4802-E646-A06E-CFB4A5780DB3}" presName="parentText" presStyleLbl="node1" presStyleIdx="1" presStyleCnt="6" custScaleX="133468" custScaleY="254654" custLinFactNeighborX="-59536">
        <dgm:presLayoutVars>
          <dgm:chMax val="0"/>
          <dgm:bulletEnabled val="1"/>
        </dgm:presLayoutVars>
      </dgm:prSet>
      <dgm:spPr/>
    </dgm:pt>
    <dgm:pt modelId="{2D90CFA8-CFC9-A34A-9076-4146B06EC2F9}" type="pres">
      <dgm:prSet presAssocID="{A6D821D9-4802-E646-A06E-CFB4A5780DB3}" presName="negativeSpace" presStyleCnt="0"/>
      <dgm:spPr/>
    </dgm:pt>
    <dgm:pt modelId="{BD186673-D456-1449-9D19-716D4479EE84}" type="pres">
      <dgm:prSet presAssocID="{A6D821D9-4802-E646-A06E-CFB4A5780DB3}" presName="childText" presStyleLbl="conFgAcc1" presStyleIdx="1" presStyleCnt="6">
        <dgm:presLayoutVars>
          <dgm:bulletEnabled val="1"/>
        </dgm:presLayoutVars>
      </dgm:prSet>
      <dgm:spPr>
        <a:ln>
          <a:solidFill>
            <a:srgbClr val="4F81BD"/>
          </a:solidFill>
        </a:ln>
      </dgm:spPr>
    </dgm:pt>
    <dgm:pt modelId="{AD3AD640-79EF-9D43-9AEA-D2EAED890713}" type="pres">
      <dgm:prSet presAssocID="{2DDEE524-FC6C-CE40-89A4-04E59A0C118C}" presName="spaceBetweenRectangles" presStyleCnt="0"/>
      <dgm:spPr/>
    </dgm:pt>
    <dgm:pt modelId="{0E348292-8C92-824F-9AB6-D57CF62EC595}" type="pres">
      <dgm:prSet presAssocID="{2EB65127-7846-8C4F-A110-5FEBF25B881F}" presName="parentLin" presStyleCnt="0"/>
      <dgm:spPr/>
    </dgm:pt>
    <dgm:pt modelId="{68089DB3-114B-D04D-A306-E7E41FF8B84D}" type="pres">
      <dgm:prSet presAssocID="{2EB65127-7846-8C4F-A110-5FEBF25B881F}" presName="parentLeftMargin" presStyleLbl="node1" presStyleIdx="1" presStyleCnt="6"/>
      <dgm:spPr/>
    </dgm:pt>
    <dgm:pt modelId="{A4266C60-C752-D641-8FCB-413E08CF0508}" type="pres">
      <dgm:prSet presAssocID="{2EB65127-7846-8C4F-A110-5FEBF25B881F}" presName="parentText" presStyleLbl="node1" presStyleIdx="2" presStyleCnt="6" custScaleX="133468" custScaleY="254654" custLinFactNeighborX="-59536">
        <dgm:presLayoutVars>
          <dgm:chMax val="0"/>
          <dgm:bulletEnabled val="1"/>
        </dgm:presLayoutVars>
      </dgm:prSet>
      <dgm:spPr/>
    </dgm:pt>
    <dgm:pt modelId="{8AAE8F58-9680-384C-A6B3-E17A0867BC42}" type="pres">
      <dgm:prSet presAssocID="{2EB65127-7846-8C4F-A110-5FEBF25B881F}" presName="negativeSpace" presStyleCnt="0"/>
      <dgm:spPr/>
    </dgm:pt>
    <dgm:pt modelId="{9DCEBA98-3914-E54C-93B9-D62A7A9E23CB}" type="pres">
      <dgm:prSet presAssocID="{2EB65127-7846-8C4F-A110-5FEBF25B881F}" presName="childText" presStyleLbl="conFgAcc1" presStyleIdx="2" presStyleCnt="6">
        <dgm:presLayoutVars>
          <dgm:bulletEnabled val="1"/>
        </dgm:presLayoutVars>
      </dgm:prSet>
      <dgm:spPr>
        <a:ln>
          <a:solidFill>
            <a:srgbClr val="4F81BD"/>
          </a:solidFill>
        </a:ln>
      </dgm:spPr>
    </dgm:pt>
    <dgm:pt modelId="{AE0C7617-E88B-4A43-8977-D6EA61858397}" type="pres">
      <dgm:prSet presAssocID="{78B88B26-AD4A-E249-A41E-26D907ECDAE8}" presName="spaceBetweenRectangles" presStyleCnt="0"/>
      <dgm:spPr/>
    </dgm:pt>
    <dgm:pt modelId="{ACF6253A-769E-434E-8095-200BA318D7AD}" type="pres">
      <dgm:prSet presAssocID="{F57AD474-0C5F-8D40-8A6B-379E48E0EFC4}" presName="parentLin" presStyleCnt="0"/>
      <dgm:spPr/>
    </dgm:pt>
    <dgm:pt modelId="{3AB556D2-A644-FA4D-ABA9-711A022E2896}" type="pres">
      <dgm:prSet presAssocID="{F57AD474-0C5F-8D40-8A6B-379E48E0EFC4}" presName="parentLeftMargin" presStyleLbl="node1" presStyleIdx="2" presStyleCnt="6"/>
      <dgm:spPr/>
    </dgm:pt>
    <dgm:pt modelId="{EB58A6CA-B509-DC48-9F63-929B1839CFE4}" type="pres">
      <dgm:prSet presAssocID="{F57AD474-0C5F-8D40-8A6B-379E48E0EFC4}" presName="parentText" presStyleLbl="node1" presStyleIdx="3" presStyleCnt="6" custScaleX="133468" custScaleY="254654" custLinFactNeighborX="-59536">
        <dgm:presLayoutVars>
          <dgm:chMax val="0"/>
          <dgm:bulletEnabled val="1"/>
        </dgm:presLayoutVars>
      </dgm:prSet>
      <dgm:spPr/>
    </dgm:pt>
    <dgm:pt modelId="{4DBF64A0-0752-4F40-9229-4661FC612810}" type="pres">
      <dgm:prSet presAssocID="{F57AD474-0C5F-8D40-8A6B-379E48E0EFC4}" presName="negativeSpace" presStyleCnt="0"/>
      <dgm:spPr/>
    </dgm:pt>
    <dgm:pt modelId="{58208595-0D45-2545-A843-1C4B43DB1B2E}" type="pres">
      <dgm:prSet presAssocID="{F57AD474-0C5F-8D40-8A6B-379E48E0EFC4}" presName="childText" presStyleLbl="conFgAcc1" presStyleIdx="3" presStyleCnt="6">
        <dgm:presLayoutVars>
          <dgm:bulletEnabled val="1"/>
        </dgm:presLayoutVars>
      </dgm:prSet>
      <dgm:spPr>
        <a:ln>
          <a:solidFill>
            <a:srgbClr val="4F81BD"/>
          </a:solidFill>
        </a:ln>
      </dgm:spPr>
    </dgm:pt>
    <dgm:pt modelId="{C03625FA-3B30-4448-9214-7429D945A410}" type="pres">
      <dgm:prSet presAssocID="{50A5EAB0-6F13-554D-9DC7-A18E07F5111C}" presName="spaceBetweenRectangles" presStyleCnt="0"/>
      <dgm:spPr/>
    </dgm:pt>
    <dgm:pt modelId="{7D3D5025-162B-9F4F-9BF6-CDD372EC7794}" type="pres">
      <dgm:prSet presAssocID="{82DF4A6B-E624-924B-A356-E4689B6734C4}" presName="parentLin" presStyleCnt="0"/>
      <dgm:spPr/>
    </dgm:pt>
    <dgm:pt modelId="{69B832B4-50F5-D944-859E-B6FEFBCCED0E}" type="pres">
      <dgm:prSet presAssocID="{82DF4A6B-E624-924B-A356-E4689B6734C4}" presName="parentLeftMargin" presStyleLbl="node1" presStyleIdx="3" presStyleCnt="6"/>
      <dgm:spPr/>
    </dgm:pt>
    <dgm:pt modelId="{05FD9906-5ABA-F546-BE33-7358AA01F2BF}" type="pres">
      <dgm:prSet presAssocID="{82DF4A6B-E624-924B-A356-E4689B6734C4}" presName="parentText" presStyleLbl="node1" presStyleIdx="4" presStyleCnt="6" custScaleX="133468" custScaleY="254654" custLinFactNeighborX="-59536">
        <dgm:presLayoutVars>
          <dgm:chMax val="0"/>
          <dgm:bulletEnabled val="1"/>
        </dgm:presLayoutVars>
      </dgm:prSet>
      <dgm:spPr/>
    </dgm:pt>
    <dgm:pt modelId="{87BD2BB7-3EE5-2E45-89C1-D47E6A3E06F8}" type="pres">
      <dgm:prSet presAssocID="{82DF4A6B-E624-924B-A356-E4689B6734C4}" presName="negativeSpace" presStyleCnt="0"/>
      <dgm:spPr/>
    </dgm:pt>
    <dgm:pt modelId="{E3BF9523-178D-4645-8F78-CDB3B41D2BCC}" type="pres">
      <dgm:prSet presAssocID="{82DF4A6B-E624-924B-A356-E4689B6734C4}" presName="childText" presStyleLbl="conFgAcc1" presStyleIdx="4" presStyleCnt="6">
        <dgm:presLayoutVars>
          <dgm:bulletEnabled val="1"/>
        </dgm:presLayoutVars>
      </dgm:prSet>
      <dgm:spPr>
        <a:ln>
          <a:solidFill>
            <a:srgbClr val="4F81BD"/>
          </a:solidFill>
        </a:ln>
      </dgm:spPr>
    </dgm:pt>
    <dgm:pt modelId="{1AA34FDB-55CD-D44A-B3A0-D3EB6FA2B941}" type="pres">
      <dgm:prSet presAssocID="{5653E928-EDF5-D048-919D-98B2886E4008}" presName="spaceBetweenRectangles" presStyleCnt="0"/>
      <dgm:spPr/>
    </dgm:pt>
    <dgm:pt modelId="{AE3C3266-0682-A44B-94D7-290B981C5789}" type="pres">
      <dgm:prSet presAssocID="{EC65C4E0-B596-804D-957E-032FD19EE717}" presName="parentLin" presStyleCnt="0"/>
      <dgm:spPr/>
    </dgm:pt>
    <dgm:pt modelId="{98D162F5-9EE6-FB47-BD0D-74B4E4E9F447}" type="pres">
      <dgm:prSet presAssocID="{EC65C4E0-B596-804D-957E-032FD19EE717}" presName="parentLeftMargin" presStyleLbl="node1" presStyleIdx="4" presStyleCnt="6"/>
      <dgm:spPr/>
    </dgm:pt>
    <dgm:pt modelId="{C0BFAD7B-BC4B-3B4B-83A1-06A724BA677C}" type="pres">
      <dgm:prSet presAssocID="{EC65C4E0-B596-804D-957E-032FD19EE717}" presName="parentText" presStyleLbl="node1" presStyleIdx="5" presStyleCnt="6" custScaleX="133468" custScaleY="254654" custLinFactNeighborX="-59536">
        <dgm:presLayoutVars>
          <dgm:chMax val="0"/>
          <dgm:bulletEnabled val="1"/>
        </dgm:presLayoutVars>
      </dgm:prSet>
      <dgm:spPr/>
    </dgm:pt>
    <dgm:pt modelId="{9DED2CE3-F2D5-1A40-954F-2826965E9236}" type="pres">
      <dgm:prSet presAssocID="{EC65C4E0-B596-804D-957E-032FD19EE717}" presName="negativeSpace" presStyleCnt="0"/>
      <dgm:spPr/>
    </dgm:pt>
    <dgm:pt modelId="{561CE6EF-2709-CE4B-A6FA-1E01C7B875A7}" type="pres">
      <dgm:prSet presAssocID="{EC65C4E0-B596-804D-957E-032FD19EE717}" presName="childText" presStyleLbl="conFgAcc1" presStyleIdx="5" presStyleCnt="6">
        <dgm:presLayoutVars>
          <dgm:bulletEnabled val="1"/>
        </dgm:presLayoutVars>
      </dgm:prSet>
      <dgm:spPr>
        <a:ln>
          <a:solidFill>
            <a:srgbClr val="4F81BD"/>
          </a:solidFill>
        </a:ln>
      </dgm:spPr>
    </dgm:pt>
  </dgm:ptLst>
  <dgm:cxnLst>
    <dgm:cxn modelId="{A148D800-AC2C-3C4E-A3EA-5BAC6C1E57FD}" type="presOf" srcId="{F57AD474-0C5F-8D40-8A6B-379E48E0EFC4}" destId="{EB58A6CA-B509-DC48-9F63-929B1839CFE4}" srcOrd="1" destOrd="0" presId="urn:microsoft.com/office/officeart/2005/8/layout/list1"/>
    <dgm:cxn modelId="{74875602-D9DE-7D40-B4C6-ED30E99D1272}" srcId="{7FFDED66-D67F-9146-B0BA-D270A05FE834}" destId="{82DF4A6B-E624-924B-A356-E4689B6734C4}" srcOrd="4" destOrd="0" parTransId="{932D9C9B-DCBC-F041-B6D1-5AD30F1A40AB}" sibTransId="{5653E928-EDF5-D048-919D-98B2886E4008}"/>
    <dgm:cxn modelId="{8C209A03-3242-BA45-9ECB-0E173CB0D237}" type="presOf" srcId="{EC65C4E0-B596-804D-957E-032FD19EE717}" destId="{98D162F5-9EE6-FB47-BD0D-74B4E4E9F447}" srcOrd="0" destOrd="0" presId="urn:microsoft.com/office/officeart/2005/8/layout/list1"/>
    <dgm:cxn modelId="{7E443525-B027-2D4A-9A5F-267B2FFC66F2}" type="presOf" srcId="{82DF4A6B-E624-924B-A356-E4689B6734C4}" destId="{69B832B4-50F5-D944-859E-B6FEFBCCED0E}" srcOrd="0" destOrd="0" presId="urn:microsoft.com/office/officeart/2005/8/layout/list1"/>
    <dgm:cxn modelId="{EE6D8B35-B023-5C47-82F6-C30DF2C701B0}" type="presOf" srcId="{A6D821D9-4802-E646-A06E-CFB4A5780DB3}" destId="{4D982DF0-5AE8-2C46-B66C-EE78003EE0A5}" srcOrd="0" destOrd="0" presId="urn:microsoft.com/office/officeart/2005/8/layout/list1"/>
    <dgm:cxn modelId="{1389025C-C42D-5C46-A85F-AA3ECC9B8AB4}" type="presOf" srcId="{2EB65127-7846-8C4F-A110-5FEBF25B881F}" destId="{68089DB3-114B-D04D-A306-E7E41FF8B84D}" srcOrd="0" destOrd="0" presId="urn:microsoft.com/office/officeart/2005/8/layout/list1"/>
    <dgm:cxn modelId="{DB02D85E-975E-AE4A-BBEE-DCEEB226A3DC}" type="presOf" srcId="{7FFDED66-D67F-9146-B0BA-D270A05FE834}" destId="{6BB3176B-5F6C-B041-9564-766A0E1172CA}" srcOrd="0" destOrd="0" presId="urn:microsoft.com/office/officeart/2005/8/layout/list1"/>
    <dgm:cxn modelId="{3C29BC63-C270-CE4D-8CA0-D320415A707E}" srcId="{7FFDED66-D67F-9146-B0BA-D270A05FE834}" destId="{F57AD474-0C5F-8D40-8A6B-379E48E0EFC4}" srcOrd="3" destOrd="0" parTransId="{D18F9E84-06DB-C042-BEDB-00676F004EB1}" sibTransId="{50A5EAB0-6F13-554D-9DC7-A18E07F5111C}"/>
    <dgm:cxn modelId="{EF56AF68-48B8-5742-8630-75B48157C655}" type="presOf" srcId="{2EB65127-7846-8C4F-A110-5FEBF25B881F}" destId="{A4266C60-C752-D641-8FCB-413E08CF0508}" srcOrd="1" destOrd="0" presId="urn:microsoft.com/office/officeart/2005/8/layout/list1"/>
    <dgm:cxn modelId="{CCC71178-F374-9D48-97E8-91FAE5A99793}" srcId="{7FFDED66-D67F-9146-B0BA-D270A05FE834}" destId="{0A22D19C-8576-F240-B5C4-ADD05DACADAA}" srcOrd="0" destOrd="0" parTransId="{2167C220-0883-714D-A87C-A7D197273140}" sibTransId="{5C7C4D43-39B4-5B4E-B873-933768D5C34F}"/>
    <dgm:cxn modelId="{B477677A-3135-D148-B2A5-6EB85E04575D}" srcId="{7FFDED66-D67F-9146-B0BA-D270A05FE834}" destId="{2EB65127-7846-8C4F-A110-5FEBF25B881F}" srcOrd="2" destOrd="0" parTransId="{C8082DAD-A6F5-F34F-AA5D-4E45F6DB8711}" sibTransId="{78B88B26-AD4A-E249-A41E-26D907ECDAE8}"/>
    <dgm:cxn modelId="{8843BB9F-6C40-3748-A976-236BD4F90A0F}" type="presOf" srcId="{0A22D19C-8576-F240-B5C4-ADD05DACADAA}" destId="{4B59A6DD-EE33-FD45-82E0-7EE267657B1E}" srcOrd="1" destOrd="0" presId="urn:microsoft.com/office/officeart/2005/8/layout/list1"/>
    <dgm:cxn modelId="{24BBFDB5-51B5-444C-AA4F-986827E7C762}" type="presOf" srcId="{0A22D19C-8576-F240-B5C4-ADD05DACADAA}" destId="{400DAE38-2EE0-E74F-A59B-9B20563A9FDD}" srcOrd="0" destOrd="0" presId="urn:microsoft.com/office/officeart/2005/8/layout/list1"/>
    <dgm:cxn modelId="{EB6392B7-1788-0447-BB3A-95BB2E041FBB}" type="presOf" srcId="{A6D821D9-4802-E646-A06E-CFB4A5780DB3}" destId="{12E59782-F684-A943-8F63-073A2E316306}" srcOrd="1" destOrd="0" presId="urn:microsoft.com/office/officeart/2005/8/layout/list1"/>
    <dgm:cxn modelId="{FCD0DCBC-F0B6-604D-B1E7-75FDA26370DB}" srcId="{7FFDED66-D67F-9146-B0BA-D270A05FE834}" destId="{A6D821D9-4802-E646-A06E-CFB4A5780DB3}" srcOrd="1" destOrd="0" parTransId="{CA6BFBCE-3B9E-C945-A9E6-12264FA55284}" sibTransId="{2DDEE524-FC6C-CE40-89A4-04E59A0C118C}"/>
    <dgm:cxn modelId="{9042F5D9-3F3F-F84F-84C0-01E5BF36F5E1}" type="presOf" srcId="{EC65C4E0-B596-804D-957E-032FD19EE717}" destId="{C0BFAD7B-BC4B-3B4B-83A1-06A724BA677C}" srcOrd="1" destOrd="0" presId="urn:microsoft.com/office/officeart/2005/8/layout/list1"/>
    <dgm:cxn modelId="{C668F0DF-3DE5-6340-9D5E-F0E3CD301EB3}" srcId="{7FFDED66-D67F-9146-B0BA-D270A05FE834}" destId="{EC65C4E0-B596-804D-957E-032FD19EE717}" srcOrd="5" destOrd="0" parTransId="{ABFB0833-0DC6-4D44-8C49-BC95A4B1BB9B}" sibTransId="{A94B80ED-7673-EA4C-BF9E-730D809DB97F}"/>
    <dgm:cxn modelId="{7066F8EE-3C7B-BE44-9F02-C05895723160}" type="presOf" srcId="{82DF4A6B-E624-924B-A356-E4689B6734C4}" destId="{05FD9906-5ABA-F546-BE33-7358AA01F2BF}" srcOrd="1" destOrd="0" presId="urn:microsoft.com/office/officeart/2005/8/layout/list1"/>
    <dgm:cxn modelId="{BB2B32FE-320E-434B-99B7-AFC69B7F1358}" type="presOf" srcId="{F57AD474-0C5F-8D40-8A6B-379E48E0EFC4}" destId="{3AB556D2-A644-FA4D-ABA9-711A022E2896}" srcOrd="0" destOrd="0" presId="urn:microsoft.com/office/officeart/2005/8/layout/list1"/>
    <dgm:cxn modelId="{C1549832-3D13-6344-AA61-485C4D458C59}" type="presParOf" srcId="{6BB3176B-5F6C-B041-9564-766A0E1172CA}" destId="{C984A815-A602-6744-BBFE-EBBF67FDD194}" srcOrd="0" destOrd="0" presId="urn:microsoft.com/office/officeart/2005/8/layout/list1"/>
    <dgm:cxn modelId="{01A77B0D-AF6D-A14C-932B-61CEB09B764D}" type="presParOf" srcId="{C984A815-A602-6744-BBFE-EBBF67FDD194}" destId="{400DAE38-2EE0-E74F-A59B-9B20563A9FDD}" srcOrd="0" destOrd="0" presId="urn:microsoft.com/office/officeart/2005/8/layout/list1"/>
    <dgm:cxn modelId="{8E5D21E1-2CC0-484B-BA85-A894B111651D}" type="presParOf" srcId="{C984A815-A602-6744-BBFE-EBBF67FDD194}" destId="{4B59A6DD-EE33-FD45-82E0-7EE267657B1E}" srcOrd="1" destOrd="0" presId="urn:microsoft.com/office/officeart/2005/8/layout/list1"/>
    <dgm:cxn modelId="{F2E27700-EF32-884A-956F-D7CF1A2EA707}" type="presParOf" srcId="{6BB3176B-5F6C-B041-9564-766A0E1172CA}" destId="{B7D6D775-6582-AA43-B4C5-168939FE73C2}" srcOrd="1" destOrd="0" presId="urn:microsoft.com/office/officeart/2005/8/layout/list1"/>
    <dgm:cxn modelId="{815377E5-2DF0-F94D-850E-4A12616146F1}" type="presParOf" srcId="{6BB3176B-5F6C-B041-9564-766A0E1172CA}" destId="{478956F2-29B0-714F-B38B-EF6A45EADEFD}" srcOrd="2" destOrd="0" presId="urn:microsoft.com/office/officeart/2005/8/layout/list1"/>
    <dgm:cxn modelId="{70161AC5-457F-EA42-AF92-3E352ED55CEE}" type="presParOf" srcId="{6BB3176B-5F6C-B041-9564-766A0E1172CA}" destId="{2D236E04-81F8-9448-A6C7-715CC94C35BE}" srcOrd="3" destOrd="0" presId="urn:microsoft.com/office/officeart/2005/8/layout/list1"/>
    <dgm:cxn modelId="{79944C38-BAAF-CC4C-8244-CF335B691F2C}" type="presParOf" srcId="{6BB3176B-5F6C-B041-9564-766A0E1172CA}" destId="{706C9102-39F2-2042-B77A-121907886C89}" srcOrd="4" destOrd="0" presId="urn:microsoft.com/office/officeart/2005/8/layout/list1"/>
    <dgm:cxn modelId="{6FB1D7FE-B430-FB4E-B2AA-6E9A421A93B5}" type="presParOf" srcId="{706C9102-39F2-2042-B77A-121907886C89}" destId="{4D982DF0-5AE8-2C46-B66C-EE78003EE0A5}" srcOrd="0" destOrd="0" presId="urn:microsoft.com/office/officeart/2005/8/layout/list1"/>
    <dgm:cxn modelId="{7803062D-920A-D546-8153-7FA247961B70}" type="presParOf" srcId="{706C9102-39F2-2042-B77A-121907886C89}" destId="{12E59782-F684-A943-8F63-073A2E316306}" srcOrd="1" destOrd="0" presId="urn:microsoft.com/office/officeart/2005/8/layout/list1"/>
    <dgm:cxn modelId="{0D7D25BE-9F7B-5646-9CE9-946FAB69B83B}" type="presParOf" srcId="{6BB3176B-5F6C-B041-9564-766A0E1172CA}" destId="{2D90CFA8-CFC9-A34A-9076-4146B06EC2F9}" srcOrd="5" destOrd="0" presId="urn:microsoft.com/office/officeart/2005/8/layout/list1"/>
    <dgm:cxn modelId="{A160AC8C-6F55-F144-9E58-2B6C55737910}" type="presParOf" srcId="{6BB3176B-5F6C-B041-9564-766A0E1172CA}" destId="{BD186673-D456-1449-9D19-716D4479EE84}" srcOrd="6" destOrd="0" presId="urn:microsoft.com/office/officeart/2005/8/layout/list1"/>
    <dgm:cxn modelId="{264A7262-3798-6849-B6FF-0D99A71D73FC}" type="presParOf" srcId="{6BB3176B-5F6C-B041-9564-766A0E1172CA}" destId="{AD3AD640-79EF-9D43-9AEA-D2EAED890713}" srcOrd="7" destOrd="0" presId="urn:microsoft.com/office/officeart/2005/8/layout/list1"/>
    <dgm:cxn modelId="{7B322C7A-116C-5949-96E7-A3584C2859E7}" type="presParOf" srcId="{6BB3176B-5F6C-B041-9564-766A0E1172CA}" destId="{0E348292-8C92-824F-9AB6-D57CF62EC595}" srcOrd="8" destOrd="0" presId="urn:microsoft.com/office/officeart/2005/8/layout/list1"/>
    <dgm:cxn modelId="{8DE46CF4-E48B-F448-BB9C-D4162AF41B39}" type="presParOf" srcId="{0E348292-8C92-824F-9AB6-D57CF62EC595}" destId="{68089DB3-114B-D04D-A306-E7E41FF8B84D}" srcOrd="0" destOrd="0" presId="urn:microsoft.com/office/officeart/2005/8/layout/list1"/>
    <dgm:cxn modelId="{DDCA339F-15D6-3949-96F6-BAEDBAB74969}" type="presParOf" srcId="{0E348292-8C92-824F-9AB6-D57CF62EC595}" destId="{A4266C60-C752-D641-8FCB-413E08CF0508}" srcOrd="1" destOrd="0" presId="urn:microsoft.com/office/officeart/2005/8/layout/list1"/>
    <dgm:cxn modelId="{0900DFD1-15C1-B340-A2A1-04DE54E62255}" type="presParOf" srcId="{6BB3176B-5F6C-B041-9564-766A0E1172CA}" destId="{8AAE8F58-9680-384C-A6B3-E17A0867BC42}" srcOrd="9" destOrd="0" presId="urn:microsoft.com/office/officeart/2005/8/layout/list1"/>
    <dgm:cxn modelId="{949F7811-AB1B-9E4D-A709-B4A40C248D91}" type="presParOf" srcId="{6BB3176B-5F6C-B041-9564-766A0E1172CA}" destId="{9DCEBA98-3914-E54C-93B9-D62A7A9E23CB}" srcOrd="10" destOrd="0" presId="urn:microsoft.com/office/officeart/2005/8/layout/list1"/>
    <dgm:cxn modelId="{9C9EA2F0-58CC-5B4E-AEB3-52FF9503543B}" type="presParOf" srcId="{6BB3176B-5F6C-B041-9564-766A0E1172CA}" destId="{AE0C7617-E88B-4A43-8977-D6EA61858397}" srcOrd="11" destOrd="0" presId="urn:microsoft.com/office/officeart/2005/8/layout/list1"/>
    <dgm:cxn modelId="{7CD80FF8-DC60-9842-B78B-E43A29FF5037}" type="presParOf" srcId="{6BB3176B-5F6C-B041-9564-766A0E1172CA}" destId="{ACF6253A-769E-434E-8095-200BA318D7AD}" srcOrd="12" destOrd="0" presId="urn:microsoft.com/office/officeart/2005/8/layout/list1"/>
    <dgm:cxn modelId="{43FCEE50-88C9-1444-83DF-38D4C87CC4A0}" type="presParOf" srcId="{ACF6253A-769E-434E-8095-200BA318D7AD}" destId="{3AB556D2-A644-FA4D-ABA9-711A022E2896}" srcOrd="0" destOrd="0" presId="urn:microsoft.com/office/officeart/2005/8/layout/list1"/>
    <dgm:cxn modelId="{CA0E3501-C94E-E846-84AD-E8BAD2EE695E}" type="presParOf" srcId="{ACF6253A-769E-434E-8095-200BA318D7AD}" destId="{EB58A6CA-B509-DC48-9F63-929B1839CFE4}" srcOrd="1" destOrd="0" presId="urn:microsoft.com/office/officeart/2005/8/layout/list1"/>
    <dgm:cxn modelId="{8B11461F-D984-2048-A817-80EA8443043D}" type="presParOf" srcId="{6BB3176B-5F6C-B041-9564-766A0E1172CA}" destId="{4DBF64A0-0752-4F40-9229-4661FC612810}" srcOrd="13" destOrd="0" presId="urn:microsoft.com/office/officeart/2005/8/layout/list1"/>
    <dgm:cxn modelId="{05AB38E2-19C5-B142-B5DF-A2A6001ADB40}" type="presParOf" srcId="{6BB3176B-5F6C-B041-9564-766A0E1172CA}" destId="{58208595-0D45-2545-A843-1C4B43DB1B2E}" srcOrd="14" destOrd="0" presId="urn:microsoft.com/office/officeart/2005/8/layout/list1"/>
    <dgm:cxn modelId="{6EB1E39C-37E4-8A48-8E19-9F6C8A5B4497}" type="presParOf" srcId="{6BB3176B-5F6C-B041-9564-766A0E1172CA}" destId="{C03625FA-3B30-4448-9214-7429D945A410}" srcOrd="15" destOrd="0" presId="urn:microsoft.com/office/officeart/2005/8/layout/list1"/>
    <dgm:cxn modelId="{6F9BE660-C858-EB4F-B499-4DDB68FEB8D2}" type="presParOf" srcId="{6BB3176B-5F6C-B041-9564-766A0E1172CA}" destId="{7D3D5025-162B-9F4F-9BF6-CDD372EC7794}" srcOrd="16" destOrd="0" presId="urn:microsoft.com/office/officeart/2005/8/layout/list1"/>
    <dgm:cxn modelId="{CD168CC1-B93E-1E42-9C12-242E4F85FEAC}" type="presParOf" srcId="{7D3D5025-162B-9F4F-9BF6-CDD372EC7794}" destId="{69B832B4-50F5-D944-859E-B6FEFBCCED0E}" srcOrd="0" destOrd="0" presId="urn:microsoft.com/office/officeart/2005/8/layout/list1"/>
    <dgm:cxn modelId="{A5C826CE-D4F5-A441-9237-6D085B9D9660}" type="presParOf" srcId="{7D3D5025-162B-9F4F-9BF6-CDD372EC7794}" destId="{05FD9906-5ABA-F546-BE33-7358AA01F2BF}" srcOrd="1" destOrd="0" presId="urn:microsoft.com/office/officeart/2005/8/layout/list1"/>
    <dgm:cxn modelId="{FB76F509-E861-4F48-86C7-6BB69665D68A}" type="presParOf" srcId="{6BB3176B-5F6C-B041-9564-766A0E1172CA}" destId="{87BD2BB7-3EE5-2E45-89C1-D47E6A3E06F8}" srcOrd="17" destOrd="0" presId="urn:microsoft.com/office/officeart/2005/8/layout/list1"/>
    <dgm:cxn modelId="{BB1E94A8-EE49-524C-81D6-5DD43D7A5A3F}" type="presParOf" srcId="{6BB3176B-5F6C-B041-9564-766A0E1172CA}" destId="{E3BF9523-178D-4645-8F78-CDB3B41D2BCC}" srcOrd="18" destOrd="0" presId="urn:microsoft.com/office/officeart/2005/8/layout/list1"/>
    <dgm:cxn modelId="{5A652554-BF00-5B4C-9602-7F4115FA583B}" type="presParOf" srcId="{6BB3176B-5F6C-B041-9564-766A0E1172CA}" destId="{1AA34FDB-55CD-D44A-B3A0-D3EB6FA2B941}" srcOrd="19" destOrd="0" presId="urn:microsoft.com/office/officeart/2005/8/layout/list1"/>
    <dgm:cxn modelId="{A74E3A65-E5E1-3943-960B-15FC44F91DE5}" type="presParOf" srcId="{6BB3176B-5F6C-B041-9564-766A0E1172CA}" destId="{AE3C3266-0682-A44B-94D7-290B981C5789}" srcOrd="20" destOrd="0" presId="urn:microsoft.com/office/officeart/2005/8/layout/list1"/>
    <dgm:cxn modelId="{A3AA465C-C802-7C4F-99B3-58C7E4E9BEC2}" type="presParOf" srcId="{AE3C3266-0682-A44B-94D7-290B981C5789}" destId="{98D162F5-9EE6-FB47-BD0D-74B4E4E9F447}" srcOrd="0" destOrd="0" presId="urn:microsoft.com/office/officeart/2005/8/layout/list1"/>
    <dgm:cxn modelId="{6AA63A74-DB98-924D-9B2D-1333507CB3B6}" type="presParOf" srcId="{AE3C3266-0682-A44B-94D7-290B981C5789}" destId="{C0BFAD7B-BC4B-3B4B-83A1-06A724BA677C}" srcOrd="1" destOrd="0" presId="urn:microsoft.com/office/officeart/2005/8/layout/list1"/>
    <dgm:cxn modelId="{E01716C1-0359-8846-88B9-CF0FDED28FF6}" type="presParOf" srcId="{6BB3176B-5F6C-B041-9564-766A0E1172CA}" destId="{9DED2CE3-F2D5-1A40-954F-2826965E9236}" srcOrd="21" destOrd="0" presId="urn:microsoft.com/office/officeart/2005/8/layout/list1"/>
    <dgm:cxn modelId="{22658C56-DAF1-5641-8F77-65279B5C758F}" type="presParOf" srcId="{6BB3176B-5F6C-B041-9564-766A0E1172CA}" destId="{561CE6EF-2709-CE4B-A6FA-1E01C7B875A7}" srcOrd="2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FFDED66-D67F-9146-B0BA-D270A05FE834}"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GB"/>
        </a:p>
      </dgm:t>
    </dgm:pt>
    <dgm:pt modelId="{0A22D19C-8576-F240-B5C4-ADD05DACADAA}">
      <dgm:prSet custT="1"/>
      <dgm:spPr>
        <a:solidFill>
          <a:srgbClr val="4F81BD"/>
        </a:solidFill>
      </dgm:spPr>
      <dgm:t>
        <a:bodyPr/>
        <a:lstStyle/>
        <a:p>
          <a:pPr rtl="0"/>
          <a:r>
            <a:rPr lang="en-IE" sz="1800">
              <a:solidFill>
                <a:schemeClr val="bg1"/>
              </a:solidFill>
              <a:latin typeface="Calibri"/>
              <a:ea typeface="Calibri"/>
              <a:cs typeface="Calibri"/>
              <a:sym typeface="Calibri"/>
            </a:rPr>
            <a:t>Recall and discuss UN good practices for securing hazardous explosive materials and managing an explosive storage site </a:t>
          </a:r>
        </a:p>
      </dgm:t>
    </dgm:pt>
    <dgm:pt modelId="{2167C220-0883-714D-A87C-A7D197273140}" type="parTrans" cxnId="{CCC71178-F374-9D48-97E8-91FAE5A99793}">
      <dgm:prSet/>
      <dgm:spPr/>
      <dgm:t>
        <a:bodyPr/>
        <a:lstStyle/>
        <a:p>
          <a:endParaRPr lang="en-GB" sz="1800">
            <a:solidFill>
              <a:schemeClr val="bg1"/>
            </a:solidFill>
          </a:endParaRPr>
        </a:p>
      </dgm:t>
    </dgm:pt>
    <dgm:pt modelId="{5C7C4D43-39B4-5B4E-B873-933768D5C34F}" type="sibTrans" cxnId="{CCC71178-F374-9D48-97E8-91FAE5A99793}">
      <dgm:prSet/>
      <dgm:spPr/>
      <dgm:t>
        <a:bodyPr/>
        <a:lstStyle/>
        <a:p>
          <a:endParaRPr lang="en-GB" sz="1800">
            <a:solidFill>
              <a:schemeClr val="bg1"/>
            </a:solidFill>
          </a:endParaRPr>
        </a:p>
      </dgm:t>
    </dgm:pt>
    <dgm:pt modelId="{A6D821D9-4802-E646-A06E-CFB4A5780DB3}">
      <dgm:prSet custT="1"/>
      <dgm:spPr>
        <a:solidFill>
          <a:srgbClr val="4F81BD"/>
        </a:solidFill>
      </dgm:spPr>
      <dgm:t>
        <a:bodyPr/>
        <a:lstStyle/>
        <a:p>
          <a:r>
            <a:rPr lang="en-IE" sz="1800">
              <a:solidFill>
                <a:schemeClr val="bg1"/>
              </a:solidFill>
              <a:latin typeface="Calibri"/>
              <a:ea typeface="Calibri"/>
              <a:cs typeface="Calibri"/>
              <a:sym typeface="Calibri"/>
            </a:rPr>
            <a:t>Discuss Storage Temperatures and the isolation &amp; segregation of ammunition stocks</a:t>
          </a:r>
        </a:p>
      </dgm:t>
    </dgm:pt>
    <dgm:pt modelId="{CA6BFBCE-3B9E-C945-A9E6-12264FA55284}" type="parTrans" cxnId="{FCD0DCBC-F0B6-604D-B1E7-75FDA26370DB}">
      <dgm:prSet/>
      <dgm:spPr/>
      <dgm:t>
        <a:bodyPr/>
        <a:lstStyle/>
        <a:p>
          <a:endParaRPr lang="en-GB" sz="1800">
            <a:solidFill>
              <a:schemeClr val="bg1"/>
            </a:solidFill>
          </a:endParaRPr>
        </a:p>
      </dgm:t>
    </dgm:pt>
    <dgm:pt modelId="{2DDEE524-FC6C-CE40-89A4-04E59A0C118C}" type="sibTrans" cxnId="{FCD0DCBC-F0B6-604D-B1E7-75FDA26370DB}">
      <dgm:prSet/>
      <dgm:spPr/>
      <dgm:t>
        <a:bodyPr/>
        <a:lstStyle/>
        <a:p>
          <a:endParaRPr lang="en-GB" sz="1800">
            <a:solidFill>
              <a:schemeClr val="bg1"/>
            </a:solidFill>
          </a:endParaRPr>
        </a:p>
      </dgm:t>
    </dgm:pt>
    <dgm:pt modelId="{2EB65127-7846-8C4F-A110-5FEBF25B881F}">
      <dgm:prSet custT="1"/>
      <dgm:spPr>
        <a:solidFill>
          <a:srgbClr val="4F81BD"/>
        </a:solidFill>
      </dgm:spPr>
      <dgm:t>
        <a:bodyPr/>
        <a:lstStyle/>
        <a:p>
          <a:r>
            <a:rPr lang="en-IE" sz="1800">
              <a:solidFill>
                <a:schemeClr val="bg1"/>
              </a:solidFill>
              <a:latin typeface="Calibri"/>
              <a:ea typeface="Calibri"/>
              <a:cs typeface="Calibri"/>
              <a:sym typeface="Calibri"/>
            </a:rPr>
            <a:t>Discuss the Stacking and Racking of ammunition and the use of Stack Tally Cards</a:t>
          </a:r>
        </a:p>
      </dgm:t>
    </dgm:pt>
    <dgm:pt modelId="{C8082DAD-A6F5-F34F-AA5D-4E45F6DB8711}" type="parTrans" cxnId="{B477677A-3135-D148-B2A5-6EB85E04575D}">
      <dgm:prSet/>
      <dgm:spPr/>
      <dgm:t>
        <a:bodyPr/>
        <a:lstStyle/>
        <a:p>
          <a:endParaRPr lang="en-GB" sz="1800">
            <a:solidFill>
              <a:schemeClr val="bg1"/>
            </a:solidFill>
          </a:endParaRPr>
        </a:p>
      </dgm:t>
    </dgm:pt>
    <dgm:pt modelId="{78B88B26-AD4A-E249-A41E-26D907ECDAE8}" type="sibTrans" cxnId="{B477677A-3135-D148-B2A5-6EB85E04575D}">
      <dgm:prSet/>
      <dgm:spPr/>
      <dgm:t>
        <a:bodyPr/>
        <a:lstStyle/>
        <a:p>
          <a:endParaRPr lang="en-GB" sz="1800">
            <a:solidFill>
              <a:schemeClr val="bg1"/>
            </a:solidFill>
          </a:endParaRPr>
        </a:p>
      </dgm:t>
    </dgm:pt>
    <dgm:pt modelId="{F57AD474-0C5F-8D40-8A6B-379E48E0EFC4}">
      <dgm:prSet custT="1"/>
      <dgm:spPr>
        <a:solidFill>
          <a:srgbClr val="4F81BD"/>
        </a:solidFill>
      </dgm:spPr>
      <dgm:t>
        <a:bodyPr/>
        <a:lstStyle/>
        <a:p>
          <a:r>
            <a:rPr lang="en-IE" sz="1800">
              <a:solidFill>
                <a:schemeClr val="bg1"/>
              </a:solidFill>
              <a:latin typeface="Calibri"/>
              <a:ea typeface="Calibri"/>
              <a:cs typeface="Calibri"/>
              <a:sym typeface="Calibri"/>
            </a:rPr>
            <a:t>Discuss Lotting &amp; Batching, the use of Bans &amp; Constraints and determining Faults &amp; Performance failures</a:t>
          </a:r>
        </a:p>
      </dgm:t>
    </dgm:pt>
    <dgm:pt modelId="{D18F9E84-06DB-C042-BEDB-00676F004EB1}" type="parTrans" cxnId="{3C29BC63-C270-CE4D-8CA0-D320415A707E}">
      <dgm:prSet/>
      <dgm:spPr/>
      <dgm:t>
        <a:bodyPr/>
        <a:lstStyle/>
        <a:p>
          <a:endParaRPr lang="en-GB" sz="1800">
            <a:solidFill>
              <a:schemeClr val="bg1"/>
            </a:solidFill>
          </a:endParaRPr>
        </a:p>
      </dgm:t>
    </dgm:pt>
    <dgm:pt modelId="{50A5EAB0-6F13-554D-9DC7-A18E07F5111C}" type="sibTrans" cxnId="{3C29BC63-C270-CE4D-8CA0-D320415A707E}">
      <dgm:prSet/>
      <dgm:spPr/>
      <dgm:t>
        <a:bodyPr/>
        <a:lstStyle/>
        <a:p>
          <a:endParaRPr lang="en-GB" sz="1800">
            <a:solidFill>
              <a:schemeClr val="bg1"/>
            </a:solidFill>
          </a:endParaRPr>
        </a:p>
      </dgm:t>
    </dgm:pt>
    <dgm:pt modelId="{82DF4A6B-E624-924B-A356-E4689B6734C4}">
      <dgm:prSet custT="1"/>
      <dgm:spPr>
        <a:solidFill>
          <a:srgbClr val="4F81BD"/>
        </a:solidFill>
      </dgm:spPr>
      <dgm:t>
        <a:bodyPr/>
        <a:lstStyle/>
        <a:p>
          <a:r>
            <a:rPr lang="en-IE" sz="1800">
              <a:solidFill>
                <a:schemeClr val="bg1"/>
              </a:solidFill>
              <a:latin typeface="Calibri"/>
              <a:ea typeface="Calibri"/>
              <a:cs typeface="Calibri"/>
              <a:sym typeface="Calibri"/>
            </a:rPr>
            <a:t>Apply checks and inspections to provide confidence that Explosive Storage sites conform to UN and international standards</a:t>
          </a:r>
        </a:p>
      </dgm:t>
    </dgm:pt>
    <dgm:pt modelId="{932D9C9B-DCBC-F041-B6D1-5AD30F1A40AB}" type="parTrans" cxnId="{74875602-D9DE-7D40-B4C6-ED30E99D1272}">
      <dgm:prSet/>
      <dgm:spPr/>
      <dgm:t>
        <a:bodyPr/>
        <a:lstStyle/>
        <a:p>
          <a:endParaRPr lang="en-GB" sz="1800">
            <a:solidFill>
              <a:schemeClr val="bg1"/>
            </a:solidFill>
          </a:endParaRPr>
        </a:p>
      </dgm:t>
    </dgm:pt>
    <dgm:pt modelId="{5653E928-EDF5-D048-919D-98B2886E4008}" type="sibTrans" cxnId="{74875602-D9DE-7D40-B4C6-ED30E99D1272}">
      <dgm:prSet/>
      <dgm:spPr/>
      <dgm:t>
        <a:bodyPr/>
        <a:lstStyle/>
        <a:p>
          <a:endParaRPr lang="en-GB" sz="1800">
            <a:solidFill>
              <a:schemeClr val="bg1"/>
            </a:solidFill>
          </a:endParaRPr>
        </a:p>
      </dgm:t>
    </dgm:pt>
    <dgm:pt modelId="{EC65C4E0-B596-804D-957E-032FD19EE717}">
      <dgm:prSet custT="1"/>
      <dgm:spPr>
        <a:solidFill>
          <a:srgbClr val="4F81BD"/>
        </a:solidFill>
      </dgm:spPr>
      <dgm:t>
        <a:bodyPr/>
        <a:lstStyle/>
        <a:p>
          <a:pPr rtl="0"/>
          <a:r>
            <a:rPr lang="en-IE" sz="1800">
              <a:solidFill>
                <a:schemeClr val="bg1"/>
              </a:solidFill>
              <a:latin typeface="Calibri"/>
              <a:ea typeface="Calibri"/>
              <a:cs typeface="Calibri"/>
              <a:sym typeface="Calibri"/>
            </a:rPr>
            <a:t>Examine the use of mitigations based on an explosive risk assessment for a temporary storage area</a:t>
          </a:r>
          <a:endParaRPr lang="en-IE" sz="1800">
            <a:solidFill>
              <a:schemeClr val="bg1"/>
            </a:solidFill>
          </a:endParaRPr>
        </a:p>
      </dgm:t>
    </dgm:pt>
    <dgm:pt modelId="{ABFB0833-0DC6-4D44-8C49-BC95A4B1BB9B}" type="parTrans" cxnId="{C668F0DF-3DE5-6340-9D5E-F0E3CD301EB3}">
      <dgm:prSet/>
      <dgm:spPr/>
      <dgm:t>
        <a:bodyPr/>
        <a:lstStyle/>
        <a:p>
          <a:endParaRPr lang="en-GB" sz="1800">
            <a:solidFill>
              <a:schemeClr val="bg1"/>
            </a:solidFill>
          </a:endParaRPr>
        </a:p>
      </dgm:t>
    </dgm:pt>
    <dgm:pt modelId="{A94B80ED-7673-EA4C-BF9E-730D809DB97F}" type="sibTrans" cxnId="{C668F0DF-3DE5-6340-9D5E-F0E3CD301EB3}">
      <dgm:prSet/>
      <dgm:spPr/>
      <dgm:t>
        <a:bodyPr/>
        <a:lstStyle/>
        <a:p>
          <a:endParaRPr lang="en-GB" sz="1800">
            <a:solidFill>
              <a:schemeClr val="bg1"/>
            </a:solidFill>
          </a:endParaRPr>
        </a:p>
      </dgm:t>
    </dgm:pt>
    <dgm:pt modelId="{6BB3176B-5F6C-B041-9564-766A0E1172CA}" type="pres">
      <dgm:prSet presAssocID="{7FFDED66-D67F-9146-B0BA-D270A05FE834}" presName="linear" presStyleCnt="0">
        <dgm:presLayoutVars>
          <dgm:dir/>
          <dgm:animLvl val="lvl"/>
          <dgm:resizeHandles val="exact"/>
        </dgm:presLayoutVars>
      </dgm:prSet>
      <dgm:spPr/>
    </dgm:pt>
    <dgm:pt modelId="{C984A815-A602-6744-BBFE-EBBF67FDD194}" type="pres">
      <dgm:prSet presAssocID="{0A22D19C-8576-F240-B5C4-ADD05DACADAA}" presName="parentLin" presStyleCnt="0"/>
      <dgm:spPr/>
    </dgm:pt>
    <dgm:pt modelId="{400DAE38-2EE0-E74F-A59B-9B20563A9FDD}" type="pres">
      <dgm:prSet presAssocID="{0A22D19C-8576-F240-B5C4-ADD05DACADAA}" presName="parentLeftMargin" presStyleLbl="node1" presStyleIdx="0" presStyleCnt="6"/>
      <dgm:spPr/>
    </dgm:pt>
    <dgm:pt modelId="{4B59A6DD-EE33-FD45-82E0-7EE267657B1E}" type="pres">
      <dgm:prSet presAssocID="{0A22D19C-8576-F240-B5C4-ADD05DACADAA}" presName="parentText" presStyleLbl="node1" presStyleIdx="0" presStyleCnt="6" custScaleX="133468" custScaleY="254654" custLinFactNeighborX="-59536">
        <dgm:presLayoutVars>
          <dgm:chMax val="0"/>
          <dgm:bulletEnabled val="1"/>
        </dgm:presLayoutVars>
      </dgm:prSet>
      <dgm:spPr/>
    </dgm:pt>
    <dgm:pt modelId="{B7D6D775-6582-AA43-B4C5-168939FE73C2}" type="pres">
      <dgm:prSet presAssocID="{0A22D19C-8576-F240-B5C4-ADD05DACADAA}" presName="negativeSpace" presStyleCnt="0"/>
      <dgm:spPr/>
    </dgm:pt>
    <dgm:pt modelId="{478956F2-29B0-714F-B38B-EF6A45EADEFD}" type="pres">
      <dgm:prSet presAssocID="{0A22D19C-8576-F240-B5C4-ADD05DACADAA}" presName="childText" presStyleLbl="conFgAcc1" presStyleIdx="0" presStyleCnt="6">
        <dgm:presLayoutVars>
          <dgm:bulletEnabled val="1"/>
        </dgm:presLayoutVars>
      </dgm:prSet>
      <dgm:spPr>
        <a:ln>
          <a:solidFill>
            <a:srgbClr val="4F81BD"/>
          </a:solidFill>
        </a:ln>
      </dgm:spPr>
    </dgm:pt>
    <dgm:pt modelId="{2D236E04-81F8-9448-A6C7-715CC94C35BE}" type="pres">
      <dgm:prSet presAssocID="{5C7C4D43-39B4-5B4E-B873-933768D5C34F}" presName="spaceBetweenRectangles" presStyleCnt="0"/>
      <dgm:spPr/>
    </dgm:pt>
    <dgm:pt modelId="{706C9102-39F2-2042-B77A-121907886C89}" type="pres">
      <dgm:prSet presAssocID="{A6D821D9-4802-E646-A06E-CFB4A5780DB3}" presName="parentLin" presStyleCnt="0"/>
      <dgm:spPr/>
    </dgm:pt>
    <dgm:pt modelId="{4D982DF0-5AE8-2C46-B66C-EE78003EE0A5}" type="pres">
      <dgm:prSet presAssocID="{A6D821D9-4802-E646-A06E-CFB4A5780DB3}" presName="parentLeftMargin" presStyleLbl="node1" presStyleIdx="0" presStyleCnt="6"/>
      <dgm:spPr/>
    </dgm:pt>
    <dgm:pt modelId="{12E59782-F684-A943-8F63-073A2E316306}" type="pres">
      <dgm:prSet presAssocID="{A6D821D9-4802-E646-A06E-CFB4A5780DB3}" presName="parentText" presStyleLbl="node1" presStyleIdx="1" presStyleCnt="6" custScaleX="133468" custScaleY="254654" custLinFactNeighborX="-59536">
        <dgm:presLayoutVars>
          <dgm:chMax val="0"/>
          <dgm:bulletEnabled val="1"/>
        </dgm:presLayoutVars>
      </dgm:prSet>
      <dgm:spPr/>
    </dgm:pt>
    <dgm:pt modelId="{2D90CFA8-CFC9-A34A-9076-4146B06EC2F9}" type="pres">
      <dgm:prSet presAssocID="{A6D821D9-4802-E646-A06E-CFB4A5780DB3}" presName="negativeSpace" presStyleCnt="0"/>
      <dgm:spPr/>
    </dgm:pt>
    <dgm:pt modelId="{BD186673-D456-1449-9D19-716D4479EE84}" type="pres">
      <dgm:prSet presAssocID="{A6D821D9-4802-E646-A06E-CFB4A5780DB3}" presName="childText" presStyleLbl="conFgAcc1" presStyleIdx="1" presStyleCnt="6">
        <dgm:presLayoutVars>
          <dgm:bulletEnabled val="1"/>
        </dgm:presLayoutVars>
      </dgm:prSet>
      <dgm:spPr>
        <a:ln>
          <a:solidFill>
            <a:srgbClr val="4F81BD"/>
          </a:solidFill>
        </a:ln>
      </dgm:spPr>
    </dgm:pt>
    <dgm:pt modelId="{AD3AD640-79EF-9D43-9AEA-D2EAED890713}" type="pres">
      <dgm:prSet presAssocID="{2DDEE524-FC6C-CE40-89A4-04E59A0C118C}" presName="spaceBetweenRectangles" presStyleCnt="0"/>
      <dgm:spPr/>
    </dgm:pt>
    <dgm:pt modelId="{0E348292-8C92-824F-9AB6-D57CF62EC595}" type="pres">
      <dgm:prSet presAssocID="{2EB65127-7846-8C4F-A110-5FEBF25B881F}" presName="parentLin" presStyleCnt="0"/>
      <dgm:spPr/>
    </dgm:pt>
    <dgm:pt modelId="{68089DB3-114B-D04D-A306-E7E41FF8B84D}" type="pres">
      <dgm:prSet presAssocID="{2EB65127-7846-8C4F-A110-5FEBF25B881F}" presName="parentLeftMargin" presStyleLbl="node1" presStyleIdx="1" presStyleCnt="6"/>
      <dgm:spPr/>
    </dgm:pt>
    <dgm:pt modelId="{A4266C60-C752-D641-8FCB-413E08CF0508}" type="pres">
      <dgm:prSet presAssocID="{2EB65127-7846-8C4F-A110-5FEBF25B881F}" presName="parentText" presStyleLbl="node1" presStyleIdx="2" presStyleCnt="6" custScaleX="133468" custScaleY="254654" custLinFactNeighborX="-59536">
        <dgm:presLayoutVars>
          <dgm:chMax val="0"/>
          <dgm:bulletEnabled val="1"/>
        </dgm:presLayoutVars>
      </dgm:prSet>
      <dgm:spPr/>
    </dgm:pt>
    <dgm:pt modelId="{8AAE8F58-9680-384C-A6B3-E17A0867BC42}" type="pres">
      <dgm:prSet presAssocID="{2EB65127-7846-8C4F-A110-5FEBF25B881F}" presName="negativeSpace" presStyleCnt="0"/>
      <dgm:spPr/>
    </dgm:pt>
    <dgm:pt modelId="{9DCEBA98-3914-E54C-93B9-D62A7A9E23CB}" type="pres">
      <dgm:prSet presAssocID="{2EB65127-7846-8C4F-A110-5FEBF25B881F}" presName="childText" presStyleLbl="conFgAcc1" presStyleIdx="2" presStyleCnt="6">
        <dgm:presLayoutVars>
          <dgm:bulletEnabled val="1"/>
        </dgm:presLayoutVars>
      </dgm:prSet>
      <dgm:spPr>
        <a:ln>
          <a:solidFill>
            <a:srgbClr val="4F81BD"/>
          </a:solidFill>
        </a:ln>
      </dgm:spPr>
    </dgm:pt>
    <dgm:pt modelId="{AE0C7617-E88B-4A43-8977-D6EA61858397}" type="pres">
      <dgm:prSet presAssocID="{78B88B26-AD4A-E249-A41E-26D907ECDAE8}" presName="spaceBetweenRectangles" presStyleCnt="0"/>
      <dgm:spPr/>
    </dgm:pt>
    <dgm:pt modelId="{ACF6253A-769E-434E-8095-200BA318D7AD}" type="pres">
      <dgm:prSet presAssocID="{F57AD474-0C5F-8D40-8A6B-379E48E0EFC4}" presName="parentLin" presStyleCnt="0"/>
      <dgm:spPr/>
    </dgm:pt>
    <dgm:pt modelId="{3AB556D2-A644-FA4D-ABA9-711A022E2896}" type="pres">
      <dgm:prSet presAssocID="{F57AD474-0C5F-8D40-8A6B-379E48E0EFC4}" presName="parentLeftMargin" presStyleLbl="node1" presStyleIdx="2" presStyleCnt="6"/>
      <dgm:spPr/>
    </dgm:pt>
    <dgm:pt modelId="{EB58A6CA-B509-DC48-9F63-929B1839CFE4}" type="pres">
      <dgm:prSet presAssocID="{F57AD474-0C5F-8D40-8A6B-379E48E0EFC4}" presName="parentText" presStyleLbl="node1" presStyleIdx="3" presStyleCnt="6" custScaleX="133468" custScaleY="254654" custLinFactNeighborX="-59536">
        <dgm:presLayoutVars>
          <dgm:chMax val="0"/>
          <dgm:bulletEnabled val="1"/>
        </dgm:presLayoutVars>
      </dgm:prSet>
      <dgm:spPr/>
    </dgm:pt>
    <dgm:pt modelId="{4DBF64A0-0752-4F40-9229-4661FC612810}" type="pres">
      <dgm:prSet presAssocID="{F57AD474-0C5F-8D40-8A6B-379E48E0EFC4}" presName="negativeSpace" presStyleCnt="0"/>
      <dgm:spPr/>
    </dgm:pt>
    <dgm:pt modelId="{58208595-0D45-2545-A843-1C4B43DB1B2E}" type="pres">
      <dgm:prSet presAssocID="{F57AD474-0C5F-8D40-8A6B-379E48E0EFC4}" presName="childText" presStyleLbl="conFgAcc1" presStyleIdx="3" presStyleCnt="6">
        <dgm:presLayoutVars>
          <dgm:bulletEnabled val="1"/>
        </dgm:presLayoutVars>
      </dgm:prSet>
      <dgm:spPr>
        <a:ln>
          <a:solidFill>
            <a:srgbClr val="4F81BD"/>
          </a:solidFill>
        </a:ln>
      </dgm:spPr>
    </dgm:pt>
    <dgm:pt modelId="{C03625FA-3B30-4448-9214-7429D945A410}" type="pres">
      <dgm:prSet presAssocID="{50A5EAB0-6F13-554D-9DC7-A18E07F5111C}" presName="spaceBetweenRectangles" presStyleCnt="0"/>
      <dgm:spPr/>
    </dgm:pt>
    <dgm:pt modelId="{7D3D5025-162B-9F4F-9BF6-CDD372EC7794}" type="pres">
      <dgm:prSet presAssocID="{82DF4A6B-E624-924B-A356-E4689B6734C4}" presName="parentLin" presStyleCnt="0"/>
      <dgm:spPr/>
    </dgm:pt>
    <dgm:pt modelId="{69B832B4-50F5-D944-859E-B6FEFBCCED0E}" type="pres">
      <dgm:prSet presAssocID="{82DF4A6B-E624-924B-A356-E4689B6734C4}" presName="parentLeftMargin" presStyleLbl="node1" presStyleIdx="3" presStyleCnt="6"/>
      <dgm:spPr/>
    </dgm:pt>
    <dgm:pt modelId="{05FD9906-5ABA-F546-BE33-7358AA01F2BF}" type="pres">
      <dgm:prSet presAssocID="{82DF4A6B-E624-924B-A356-E4689B6734C4}" presName="parentText" presStyleLbl="node1" presStyleIdx="4" presStyleCnt="6" custScaleX="133468" custScaleY="254654" custLinFactNeighborX="-59536">
        <dgm:presLayoutVars>
          <dgm:chMax val="0"/>
          <dgm:bulletEnabled val="1"/>
        </dgm:presLayoutVars>
      </dgm:prSet>
      <dgm:spPr/>
    </dgm:pt>
    <dgm:pt modelId="{87BD2BB7-3EE5-2E45-89C1-D47E6A3E06F8}" type="pres">
      <dgm:prSet presAssocID="{82DF4A6B-E624-924B-A356-E4689B6734C4}" presName="negativeSpace" presStyleCnt="0"/>
      <dgm:spPr/>
    </dgm:pt>
    <dgm:pt modelId="{E3BF9523-178D-4645-8F78-CDB3B41D2BCC}" type="pres">
      <dgm:prSet presAssocID="{82DF4A6B-E624-924B-A356-E4689B6734C4}" presName="childText" presStyleLbl="conFgAcc1" presStyleIdx="4" presStyleCnt="6">
        <dgm:presLayoutVars>
          <dgm:bulletEnabled val="1"/>
        </dgm:presLayoutVars>
      </dgm:prSet>
      <dgm:spPr>
        <a:ln>
          <a:solidFill>
            <a:srgbClr val="4F81BD"/>
          </a:solidFill>
        </a:ln>
      </dgm:spPr>
    </dgm:pt>
    <dgm:pt modelId="{1AA34FDB-55CD-D44A-B3A0-D3EB6FA2B941}" type="pres">
      <dgm:prSet presAssocID="{5653E928-EDF5-D048-919D-98B2886E4008}" presName="spaceBetweenRectangles" presStyleCnt="0"/>
      <dgm:spPr/>
    </dgm:pt>
    <dgm:pt modelId="{AE3C3266-0682-A44B-94D7-290B981C5789}" type="pres">
      <dgm:prSet presAssocID="{EC65C4E0-B596-804D-957E-032FD19EE717}" presName="parentLin" presStyleCnt="0"/>
      <dgm:spPr/>
    </dgm:pt>
    <dgm:pt modelId="{98D162F5-9EE6-FB47-BD0D-74B4E4E9F447}" type="pres">
      <dgm:prSet presAssocID="{EC65C4E0-B596-804D-957E-032FD19EE717}" presName="parentLeftMargin" presStyleLbl="node1" presStyleIdx="4" presStyleCnt="6"/>
      <dgm:spPr/>
    </dgm:pt>
    <dgm:pt modelId="{C0BFAD7B-BC4B-3B4B-83A1-06A724BA677C}" type="pres">
      <dgm:prSet presAssocID="{EC65C4E0-B596-804D-957E-032FD19EE717}" presName="parentText" presStyleLbl="node1" presStyleIdx="5" presStyleCnt="6" custScaleX="133468" custScaleY="254654" custLinFactNeighborX="-59536">
        <dgm:presLayoutVars>
          <dgm:chMax val="0"/>
          <dgm:bulletEnabled val="1"/>
        </dgm:presLayoutVars>
      </dgm:prSet>
      <dgm:spPr/>
    </dgm:pt>
    <dgm:pt modelId="{9DED2CE3-F2D5-1A40-954F-2826965E9236}" type="pres">
      <dgm:prSet presAssocID="{EC65C4E0-B596-804D-957E-032FD19EE717}" presName="negativeSpace" presStyleCnt="0"/>
      <dgm:spPr/>
    </dgm:pt>
    <dgm:pt modelId="{561CE6EF-2709-CE4B-A6FA-1E01C7B875A7}" type="pres">
      <dgm:prSet presAssocID="{EC65C4E0-B596-804D-957E-032FD19EE717}" presName="childText" presStyleLbl="conFgAcc1" presStyleIdx="5" presStyleCnt="6">
        <dgm:presLayoutVars>
          <dgm:bulletEnabled val="1"/>
        </dgm:presLayoutVars>
      </dgm:prSet>
      <dgm:spPr>
        <a:ln>
          <a:solidFill>
            <a:srgbClr val="4F81BD"/>
          </a:solidFill>
        </a:ln>
      </dgm:spPr>
    </dgm:pt>
  </dgm:ptLst>
  <dgm:cxnLst>
    <dgm:cxn modelId="{A148D800-AC2C-3C4E-A3EA-5BAC6C1E57FD}" type="presOf" srcId="{F57AD474-0C5F-8D40-8A6B-379E48E0EFC4}" destId="{EB58A6CA-B509-DC48-9F63-929B1839CFE4}" srcOrd="1" destOrd="0" presId="urn:microsoft.com/office/officeart/2005/8/layout/list1"/>
    <dgm:cxn modelId="{74875602-D9DE-7D40-B4C6-ED30E99D1272}" srcId="{7FFDED66-D67F-9146-B0BA-D270A05FE834}" destId="{82DF4A6B-E624-924B-A356-E4689B6734C4}" srcOrd="4" destOrd="0" parTransId="{932D9C9B-DCBC-F041-B6D1-5AD30F1A40AB}" sibTransId="{5653E928-EDF5-D048-919D-98B2886E4008}"/>
    <dgm:cxn modelId="{8C209A03-3242-BA45-9ECB-0E173CB0D237}" type="presOf" srcId="{EC65C4E0-B596-804D-957E-032FD19EE717}" destId="{98D162F5-9EE6-FB47-BD0D-74B4E4E9F447}" srcOrd="0" destOrd="0" presId="urn:microsoft.com/office/officeart/2005/8/layout/list1"/>
    <dgm:cxn modelId="{7E443525-B027-2D4A-9A5F-267B2FFC66F2}" type="presOf" srcId="{82DF4A6B-E624-924B-A356-E4689B6734C4}" destId="{69B832B4-50F5-D944-859E-B6FEFBCCED0E}" srcOrd="0" destOrd="0" presId="urn:microsoft.com/office/officeart/2005/8/layout/list1"/>
    <dgm:cxn modelId="{EE6D8B35-B023-5C47-82F6-C30DF2C701B0}" type="presOf" srcId="{A6D821D9-4802-E646-A06E-CFB4A5780DB3}" destId="{4D982DF0-5AE8-2C46-B66C-EE78003EE0A5}" srcOrd="0" destOrd="0" presId="urn:microsoft.com/office/officeart/2005/8/layout/list1"/>
    <dgm:cxn modelId="{1389025C-C42D-5C46-A85F-AA3ECC9B8AB4}" type="presOf" srcId="{2EB65127-7846-8C4F-A110-5FEBF25B881F}" destId="{68089DB3-114B-D04D-A306-E7E41FF8B84D}" srcOrd="0" destOrd="0" presId="urn:microsoft.com/office/officeart/2005/8/layout/list1"/>
    <dgm:cxn modelId="{DB02D85E-975E-AE4A-BBEE-DCEEB226A3DC}" type="presOf" srcId="{7FFDED66-D67F-9146-B0BA-D270A05FE834}" destId="{6BB3176B-5F6C-B041-9564-766A0E1172CA}" srcOrd="0" destOrd="0" presId="urn:microsoft.com/office/officeart/2005/8/layout/list1"/>
    <dgm:cxn modelId="{3C29BC63-C270-CE4D-8CA0-D320415A707E}" srcId="{7FFDED66-D67F-9146-B0BA-D270A05FE834}" destId="{F57AD474-0C5F-8D40-8A6B-379E48E0EFC4}" srcOrd="3" destOrd="0" parTransId="{D18F9E84-06DB-C042-BEDB-00676F004EB1}" sibTransId="{50A5EAB0-6F13-554D-9DC7-A18E07F5111C}"/>
    <dgm:cxn modelId="{EF56AF68-48B8-5742-8630-75B48157C655}" type="presOf" srcId="{2EB65127-7846-8C4F-A110-5FEBF25B881F}" destId="{A4266C60-C752-D641-8FCB-413E08CF0508}" srcOrd="1" destOrd="0" presId="urn:microsoft.com/office/officeart/2005/8/layout/list1"/>
    <dgm:cxn modelId="{CCC71178-F374-9D48-97E8-91FAE5A99793}" srcId="{7FFDED66-D67F-9146-B0BA-D270A05FE834}" destId="{0A22D19C-8576-F240-B5C4-ADD05DACADAA}" srcOrd="0" destOrd="0" parTransId="{2167C220-0883-714D-A87C-A7D197273140}" sibTransId="{5C7C4D43-39B4-5B4E-B873-933768D5C34F}"/>
    <dgm:cxn modelId="{B477677A-3135-D148-B2A5-6EB85E04575D}" srcId="{7FFDED66-D67F-9146-B0BA-D270A05FE834}" destId="{2EB65127-7846-8C4F-A110-5FEBF25B881F}" srcOrd="2" destOrd="0" parTransId="{C8082DAD-A6F5-F34F-AA5D-4E45F6DB8711}" sibTransId="{78B88B26-AD4A-E249-A41E-26D907ECDAE8}"/>
    <dgm:cxn modelId="{8843BB9F-6C40-3748-A976-236BD4F90A0F}" type="presOf" srcId="{0A22D19C-8576-F240-B5C4-ADD05DACADAA}" destId="{4B59A6DD-EE33-FD45-82E0-7EE267657B1E}" srcOrd="1" destOrd="0" presId="urn:microsoft.com/office/officeart/2005/8/layout/list1"/>
    <dgm:cxn modelId="{24BBFDB5-51B5-444C-AA4F-986827E7C762}" type="presOf" srcId="{0A22D19C-8576-F240-B5C4-ADD05DACADAA}" destId="{400DAE38-2EE0-E74F-A59B-9B20563A9FDD}" srcOrd="0" destOrd="0" presId="urn:microsoft.com/office/officeart/2005/8/layout/list1"/>
    <dgm:cxn modelId="{EB6392B7-1788-0447-BB3A-95BB2E041FBB}" type="presOf" srcId="{A6D821D9-4802-E646-A06E-CFB4A5780DB3}" destId="{12E59782-F684-A943-8F63-073A2E316306}" srcOrd="1" destOrd="0" presId="urn:microsoft.com/office/officeart/2005/8/layout/list1"/>
    <dgm:cxn modelId="{FCD0DCBC-F0B6-604D-B1E7-75FDA26370DB}" srcId="{7FFDED66-D67F-9146-B0BA-D270A05FE834}" destId="{A6D821D9-4802-E646-A06E-CFB4A5780DB3}" srcOrd="1" destOrd="0" parTransId="{CA6BFBCE-3B9E-C945-A9E6-12264FA55284}" sibTransId="{2DDEE524-FC6C-CE40-89A4-04E59A0C118C}"/>
    <dgm:cxn modelId="{9042F5D9-3F3F-F84F-84C0-01E5BF36F5E1}" type="presOf" srcId="{EC65C4E0-B596-804D-957E-032FD19EE717}" destId="{C0BFAD7B-BC4B-3B4B-83A1-06A724BA677C}" srcOrd="1" destOrd="0" presId="urn:microsoft.com/office/officeart/2005/8/layout/list1"/>
    <dgm:cxn modelId="{C668F0DF-3DE5-6340-9D5E-F0E3CD301EB3}" srcId="{7FFDED66-D67F-9146-B0BA-D270A05FE834}" destId="{EC65C4E0-B596-804D-957E-032FD19EE717}" srcOrd="5" destOrd="0" parTransId="{ABFB0833-0DC6-4D44-8C49-BC95A4B1BB9B}" sibTransId="{A94B80ED-7673-EA4C-BF9E-730D809DB97F}"/>
    <dgm:cxn modelId="{7066F8EE-3C7B-BE44-9F02-C05895723160}" type="presOf" srcId="{82DF4A6B-E624-924B-A356-E4689B6734C4}" destId="{05FD9906-5ABA-F546-BE33-7358AA01F2BF}" srcOrd="1" destOrd="0" presId="urn:microsoft.com/office/officeart/2005/8/layout/list1"/>
    <dgm:cxn modelId="{BB2B32FE-320E-434B-99B7-AFC69B7F1358}" type="presOf" srcId="{F57AD474-0C5F-8D40-8A6B-379E48E0EFC4}" destId="{3AB556D2-A644-FA4D-ABA9-711A022E2896}" srcOrd="0" destOrd="0" presId="urn:microsoft.com/office/officeart/2005/8/layout/list1"/>
    <dgm:cxn modelId="{C1549832-3D13-6344-AA61-485C4D458C59}" type="presParOf" srcId="{6BB3176B-5F6C-B041-9564-766A0E1172CA}" destId="{C984A815-A602-6744-BBFE-EBBF67FDD194}" srcOrd="0" destOrd="0" presId="urn:microsoft.com/office/officeart/2005/8/layout/list1"/>
    <dgm:cxn modelId="{01A77B0D-AF6D-A14C-932B-61CEB09B764D}" type="presParOf" srcId="{C984A815-A602-6744-BBFE-EBBF67FDD194}" destId="{400DAE38-2EE0-E74F-A59B-9B20563A9FDD}" srcOrd="0" destOrd="0" presId="urn:microsoft.com/office/officeart/2005/8/layout/list1"/>
    <dgm:cxn modelId="{8E5D21E1-2CC0-484B-BA85-A894B111651D}" type="presParOf" srcId="{C984A815-A602-6744-BBFE-EBBF67FDD194}" destId="{4B59A6DD-EE33-FD45-82E0-7EE267657B1E}" srcOrd="1" destOrd="0" presId="urn:microsoft.com/office/officeart/2005/8/layout/list1"/>
    <dgm:cxn modelId="{F2E27700-EF32-884A-956F-D7CF1A2EA707}" type="presParOf" srcId="{6BB3176B-5F6C-B041-9564-766A0E1172CA}" destId="{B7D6D775-6582-AA43-B4C5-168939FE73C2}" srcOrd="1" destOrd="0" presId="urn:microsoft.com/office/officeart/2005/8/layout/list1"/>
    <dgm:cxn modelId="{815377E5-2DF0-F94D-850E-4A12616146F1}" type="presParOf" srcId="{6BB3176B-5F6C-B041-9564-766A0E1172CA}" destId="{478956F2-29B0-714F-B38B-EF6A45EADEFD}" srcOrd="2" destOrd="0" presId="urn:microsoft.com/office/officeart/2005/8/layout/list1"/>
    <dgm:cxn modelId="{70161AC5-457F-EA42-AF92-3E352ED55CEE}" type="presParOf" srcId="{6BB3176B-5F6C-B041-9564-766A0E1172CA}" destId="{2D236E04-81F8-9448-A6C7-715CC94C35BE}" srcOrd="3" destOrd="0" presId="urn:microsoft.com/office/officeart/2005/8/layout/list1"/>
    <dgm:cxn modelId="{79944C38-BAAF-CC4C-8244-CF335B691F2C}" type="presParOf" srcId="{6BB3176B-5F6C-B041-9564-766A0E1172CA}" destId="{706C9102-39F2-2042-B77A-121907886C89}" srcOrd="4" destOrd="0" presId="urn:microsoft.com/office/officeart/2005/8/layout/list1"/>
    <dgm:cxn modelId="{6FB1D7FE-B430-FB4E-B2AA-6E9A421A93B5}" type="presParOf" srcId="{706C9102-39F2-2042-B77A-121907886C89}" destId="{4D982DF0-5AE8-2C46-B66C-EE78003EE0A5}" srcOrd="0" destOrd="0" presId="urn:microsoft.com/office/officeart/2005/8/layout/list1"/>
    <dgm:cxn modelId="{7803062D-920A-D546-8153-7FA247961B70}" type="presParOf" srcId="{706C9102-39F2-2042-B77A-121907886C89}" destId="{12E59782-F684-A943-8F63-073A2E316306}" srcOrd="1" destOrd="0" presId="urn:microsoft.com/office/officeart/2005/8/layout/list1"/>
    <dgm:cxn modelId="{0D7D25BE-9F7B-5646-9CE9-946FAB69B83B}" type="presParOf" srcId="{6BB3176B-5F6C-B041-9564-766A0E1172CA}" destId="{2D90CFA8-CFC9-A34A-9076-4146B06EC2F9}" srcOrd="5" destOrd="0" presId="urn:microsoft.com/office/officeart/2005/8/layout/list1"/>
    <dgm:cxn modelId="{A160AC8C-6F55-F144-9E58-2B6C55737910}" type="presParOf" srcId="{6BB3176B-5F6C-B041-9564-766A0E1172CA}" destId="{BD186673-D456-1449-9D19-716D4479EE84}" srcOrd="6" destOrd="0" presId="urn:microsoft.com/office/officeart/2005/8/layout/list1"/>
    <dgm:cxn modelId="{264A7262-3798-6849-B6FF-0D99A71D73FC}" type="presParOf" srcId="{6BB3176B-5F6C-B041-9564-766A0E1172CA}" destId="{AD3AD640-79EF-9D43-9AEA-D2EAED890713}" srcOrd="7" destOrd="0" presId="urn:microsoft.com/office/officeart/2005/8/layout/list1"/>
    <dgm:cxn modelId="{7B322C7A-116C-5949-96E7-A3584C2859E7}" type="presParOf" srcId="{6BB3176B-5F6C-B041-9564-766A0E1172CA}" destId="{0E348292-8C92-824F-9AB6-D57CF62EC595}" srcOrd="8" destOrd="0" presId="urn:microsoft.com/office/officeart/2005/8/layout/list1"/>
    <dgm:cxn modelId="{8DE46CF4-E48B-F448-BB9C-D4162AF41B39}" type="presParOf" srcId="{0E348292-8C92-824F-9AB6-D57CF62EC595}" destId="{68089DB3-114B-D04D-A306-E7E41FF8B84D}" srcOrd="0" destOrd="0" presId="urn:microsoft.com/office/officeart/2005/8/layout/list1"/>
    <dgm:cxn modelId="{DDCA339F-15D6-3949-96F6-BAEDBAB74969}" type="presParOf" srcId="{0E348292-8C92-824F-9AB6-D57CF62EC595}" destId="{A4266C60-C752-D641-8FCB-413E08CF0508}" srcOrd="1" destOrd="0" presId="urn:microsoft.com/office/officeart/2005/8/layout/list1"/>
    <dgm:cxn modelId="{0900DFD1-15C1-B340-A2A1-04DE54E62255}" type="presParOf" srcId="{6BB3176B-5F6C-B041-9564-766A0E1172CA}" destId="{8AAE8F58-9680-384C-A6B3-E17A0867BC42}" srcOrd="9" destOrd="0" presId="urn:microsoft.com/office/officeart/2005/8/layout/list1"/>
    <dgm:cxn modelId="{949F7811-AB1B-9E4D-A709-B4A40C248D91}" type="presParOf" srcId="{6BB3176B-5F6C-B041-9564-766A0E1172CA}" destId="{9DCEBA98-3914-E54C-93B9-D62A7A9E23CB}" srcOrd="10" destOrd="0" presId="urn:microsoft.com/office/officeart/2005/8/layout/list1"/>
    <dgm:cxn modelId="{9C9EA2F0-58CC-5B4E-AEB3-52FF9503543B}" type="presParOf" srcId="{6BB3176B-5F6C-B041-9564-766A0E1172CA}" destId="{AE0C7617-E88B-4A43-8977-D6EA61858397}" srcOrd="11" destOrd="0" presId="urn:microsoft.com/office/officeart/2005/8/layout/list1"/>
    <dgm:cxn modelId="{7CD80FF8-DC60-9842-B78B-E43A29FF5037}" type="presParOf" srcId="{6BB3176B-5F6C-B041-9564-766A0E1172CA}" destId="{ACF6253A-769E-434E-8095-200BA318D7AD}" srcOrd="12" destOrd="0" presId="urn:microsoft.com/office/officeart/2005/8/layout/list1"/>
    <dgm:cxn modelId="{43FCEE50-88C9-1444-83DF-38D4C87CC4A0}" type="presParOf" srcId="{ACF6253A-769E-434E-8095-200BA318D7AD}" destId="{3AB556D2-A644-FA4D-ABA9-711A022E2896}" srcOrd="0" destOrd="0" presId="urn:microsoft.com/office/officeart/2005/8/layout/list1"/>
    <dgm:cxn modelId="{CA0E3501-C94E-E846-84AD-E8BAD2EE695E}" type="presParOf" srcId="{ACF6253A-769E-434E-8095-200BA318D7AD}" destId="{EB58A6CA-B509-DC48-9F63-929B1839CFE4}" srcOrd="1" destOrd="0" presId="urn:microsoft.com/office/officeart/2005/8/layout/list1"/>
    <dgm:cxn modelId="{8B11461F-D984-2048-A817-80EA8443043D}" type="presParOf" srcId="{6BB3176B-5F6C-B041-9564-766A0E1172CA}" destId="{4DBF64A0-0752-4F40-9229-4661FC612810}" srcOrd="13" destOrd="0" presId="urn:microsoft.com/office/officeart/2005/8/layout/list1"/>
    <dgm:cxn modelId="{05AB38E2-19C5-B142-B5DF-A2A6001ADB40}" type="presParOf" srcId="{6BB3176B-5F6C-B041-9564-766A0E1172CA}" destId="{58208595-0D45-2545-A843-1C4B43DB1B2E}" srcOrd="14" destOrd="0" presId="urn:microsoft.com/office/officeart/2005/8/layout/list1"/>
    <dgm:cxn modelId="{6EB1E39C-37E4-8A48-8E19-9F6C8A5B4497}" type="presParOf" srcId="{6BB3176B-5F6C-B041-9564-766A0E1172CA}" destId="{C03625FA-3B30-4448-9214-7429D945A410}" srcOrd="15" destOrd="0" presId="urn:microsoft.com/office/officeart/2005/8/layout/list1"/>
    <dgm:cxn modelId="{6F9BE660-C858-EB4F-B499-4DDB68FEB8D2}" type="presParOf" srcId="{6BB3176B-5F6C-B041-9564-766A0E1172CA}" destId="{7D3D5025-162B-9F4F-9BF6-CDD372EC7794}" srcOrd="16" destOrd="0" presId="urn:microsoft.com/office/officeart/2005/8/layout/list1"/>
    <dgm:cxn modelId="{CD168CC1-B93E-1E42-9C12-242E4F85FEAC}" type="presParOf" srcId="{7D3D5025-162B-9F4F-9BF6-CDD372EC7794}" destId="{69B832B4-50F5-D944-859E-B6FEFBCCED0E}" srcOrd="0" destOrd="0" presId="urn:microsoft.com/office/officeart/2005/8/layout/list1"/>
    <dgm:cxn modelId="{A5C826CE-D4F5-A441-9237-6D085B9D9660}" type="presParOf" srcId="{7D3D5025-162B-9F4F-9BF6-CDD372EC7794}" destId="{05FD9906-5ABA-F546-BE33-7358AA01F2BF}" srcOrd="1" destOrd="0" presId="urn:microsoft.com/office/officeart/2005/8/layout/list1"/>
    <dgm:cxn modelId="{FB76F509-E861-4F48-86C7-6BB69665D68A}" type="presParOf" srcId="{6BB3176B-5F6C-B041-9564-766A0E1172CA}" destId="{87BD2BB7-3EE5-2E45-89C1-D47E6A3E06F8}" srcOrd="17" destOrd="0" presId="urn:microsoft.com/office/officeart/2005/8/layout/list1"/>
    <dgm:cxn modelId="{BB1E94A8-EE49-524C-81D6-5DD43D7A5A3F}" type="presParOf" srcId="{6BB3176B-5F6C-B041-9564-766A0E1172CA}" destId="{E3BF9523-178D-4645-8F78-CDB3B41D2BCC}" srcOrd="18" destOrd="0" presId="urn:microsoft.com/office/officeart/2005/8/layout/list1"/>
    <dgm:cxn modelId="{5A652554-BF00-5B4C-9602-7F4115FA583B}" type="presParOf" srcId="{6BB3176B-5F6C-B041-9564-766A0E1172CA}" destId="{1AA34FDB-55CD-D44A-B3A0-D3EB6FA2B941}" srcOrd="19" destOrd="0" presId="urn:microsoft.com/office/officeart/2005/8/layout/list1"/>
    <dgm:cxn modelId="{A74E3A65-E5E1-3943-960B-15FC44F91DE5}" type="presParOf" srcId="{6BB3176B-5F6C-B041-9564-766A0E1172CA}" destId="{AE3C3266-0682-A44B-94D7-290B981C5789}" srcOrd="20" destOrd="0" presId="urn:microsoft.com/office/officeart/2005/8/layout/list1"/>
    <dgm:cxn modelId="{A3AA465C-C802-7C4F-99B3-58C7E4E9BEC2}" type="presParOf" srcId="{AE3C3266-0682-A44B-94D7-290B981C5789}" destId="{98D162F5-9EE6-FB47-BD0D-74B4E4E9F447}" srcOrd="0" destOrd="0" presId="urn:microsoft.com/office/officeart/2005/8/layout/list1"/>
    <dgm:cxn modelId="{6AA63A74-DB98-924D-9B2D-1333507CB3B6}" type="presParOf" srcId="{AE3C3266-0682-A44B-94D7-290B981C5789}" destId="{C0BFAD7B-BC4B-3B4B-83A1-06A724BA677C}" srcOrd="1" destOrd="0" presId="urn:microsoft.com/office/officeart/2005/8/layout/list1"/>
    <dgm:cxn modelId="{E01716C1-0359-8846-88B9-CF0FDED28FF6}" type="presParOf" srcId="{6BB3176B-5F6C-B041-9564-766A0E1172CA}" destId="{9DED2CE3-F2D5-1A40-954F-2826965E9236}" srcOrd="21" destOrd="0" presId="urn:microsoft.com/office/officeart/2005/8/layout/list1"/>
    <dgm:cxn modelId="{22658C56-DAF1-5641-8F77-65279B5C758F}" type="presParOf" srcId="{6BB3176B-5F6C-B041-9564-766A0E1172CA}" destId="{561CE6EF-2709-CE4B-A6FA-1E01C7B875A7}" srcOrd="2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8956F2-29B0-714F-B38B-EF6A45EADEFD}">
      <dsp:nvSpPr>
        <dsp:cNvPr id="0" name=""/>
        <dsp:cNvSpPr/>
      </dsp:nvSpPr>
      <dsp:spPr>
        <a:xfrm>
          <a:off x="0" y="891195"/>
          <a:ext cx="4818249" cy="277200"/>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4B59A6DD-EE33-FD45-82E0-7EE267657B1E}">
      <dsp:nvSpPr>
        <dsp:cNvPr id="0" name=""/>
        <dsp:cNvSpPr/>
      </dsp:nvSpPr>
      <dsp:spPr>
        <a:xfrm>
          <a:off x="97482" y="226642"/>
          <a:ext cx="4501574" cy="826912"/>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483" tIns="0" rIns="127483" bIns="0" numCol="1" spcCol="1270" anchor="ctr" anchorCtr="0">
          <a:noAutofit/>
        </a:bodyPr>
        <a:lstStyle/>
        <a:p>
          <a:pPr marL="0" lvl="0" indent="0" algn="l" defTabSz="800100" rtl="0">
            <a:lnSpc>
              <a:spcPct val="90000"/>
            </a:lnSpc>
            <a:spcBef>
              <a:spcPct val="0"/>
            </a:spcBef>
            <a:spcAft>
              <a:spcPct val="35000"/>
            </a:spcAft>
            <a:buNone/>
          </a:pPr>
          <a:r>
            <a:rPr lang="en-IE" sz="1800" kern="1200">
              <a:solidFill>
                <a:schemeClr val="bg1"/>
              </a:solidFill>
              <a:latin typeface="Calibri"/>
              <a:ea typeface="Calibri"/>
              <a:cs typeface="Calibri"/>
              <a:sym typeface="Calibri"/>
            </a:rPr>
            <a:t>Recall and discuss UN good practices for securing hazardous explosive materials and managing an explosive storage site </a:t>
          </a:r>
        </a:p>
      </dsp:txBody>
      <dsp:txXfrm>
        <a:off x="137849" y="267009"/>
        <a:ext cx="4420840" cy="746178"/>
      </dsp:txXfrm>
    </dsp:sp>
    <dsp:sp modelId="{BD186673-D456-1449-9D19-716D4479EE84}">
      <dsp:nvSpPr>
        <dsp:cNvPr id="0" name=""/>
        <dsp:cNvSpPr/>
      </dsp:nvSpPr>
      <dsp:spPr>
        <a:xfrm>
          <a:off x="0" y="1892347"/>
          <a:ext cx="4818249" cy="277200"/>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12E59782-F684-A943-8F63-073A2E316306}">
      <dsp:nvSpPr>
        <dsp:cNvPr id="0" name=""/>
        <dsp:cNvSpPr/>
      </dsp:nvSpPr>
      <dsp:spPr>
        <a:xfrm>
          <a:off x="97482" y="1227795"/>
          <a:ext cx="4501574" cy="826912"/>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483" tIns="0" rIns="127483" bIns="0" numCol="1" spcCol="1270" anchor="ctr" anchorCtr="0">
          <a:noAutofit/>
        </a:bodyPr>
        <a:lstStyle/>
        <a:p>
          <a:pPr marL="0" lvl="0" indent="0" algn="l" defTabSz="800100">
            <a:lnSpc>
              <a:spcPct val="90000"/>
            </a:lnSpc>
            <a:spcBef>
              <a:spcPct val="0"/>
            </a:spcBef>
            <a:spcAft>
              <a:spcPct val="35000"/>
            </a:spcAft>
            <a:buNone/>
          </a:pPr>
          <a:r>
            <a:rPr lang="en-IE" sz="1800" kern="1200">
              <a:solidFill>
                <a:schemeClr val="bg1"/>
              </a:solidFill>
              <a:latin typeface="Calibri"/>
              <a:ea typeface="Calibri"/>
              <a:cs typeface="Calibri"/>
              <a:sym typeface="Calibri"/>
            </a:rPr>
            <a:t>Discuss Storage Temperatures and the isolation &amp; segregation of ammunition stocks</a:t>
          </a:r>
        </a:p>
      </dsp:txBody>
      <dsp:txXfrm>
        <a:off x="137849" y="1268162"/>
        <a:ext cx="4420840" cy="746178"/>
      </dsp:txXfrm>
    </dsp:sp>
    <dsp:sp modelId="{9DCEBA98-3914-E54C-93B9-D62A7A9E23CB}">
      <dsp:nvSpPr>
        <dsp:cNvPr id="0" name=""/>
        <dsp:cNvSpPr/>
      </dsp:nvSpPr>
      <dsp:spPr>
        <a:xfrm>
          <a:off x="0" y="2893500"/>
          <a:ext cx="4818249" cy="277200"/>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A4266C60-C752-D641-8FCB-413E08CF0508}">
      <dsp:nvSpPr>
        <dsp:cNvPr id="0" name=""/>
        <dsp:cNvSpPr/>
      </dsp:nvSpPr>
      <dsp:spPr>
        <a:xfrm>
          <a:off x="97482" y="2228947"/>
          <a:ext cx="4501574" cy="826912"/>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483" tIns="0" rIns="127483" bIns="0" numCol="1" spcCol="1270" anchor="ctr" anchorCtr="0">
          <a:noAutofit/>
        </a:bodyPr>
        <a:lstStyle/>
        <a:p>
          <a:pPr marL="0" lvl="0" indent="0" algn="l" defTabSz="800100">
            <a:lnSpc>
              <a:spcPct val="90000"/>
            </a:lnSpc>
            <a:spcBef>
              <a:spcPct val="0"/>
            </a:spcBef>
            <a:spcAft>
              <a:spcPct val="35000"/>
            </a:spcAft>
            <a:buNone/>
          </a:pPr>
          <a:r>
            <a:rPr lang="en-IE" sz="1800" kern="1200">
              <a:solidFill>
                <a:schemeClr val="bg1"/>
              </a:solidFill>
              <a:latin typeface="Calibri"/>
              <a:ea typeface="Calibri"/>
              <a:cs typeface="Calibri"/>
              <a:sym typeface="Calibri"/>
            </a:rPr>
            <a:t>Discuss the Stacking and Racking of ammunition and the use of Stack Tally Cards</a:t>
          </a:r>
        </a:p>
      </dsp:txBody>
      <dsp:txXfrm>
        <a:off x="137849" y="2269314"/>
        <a:ext cx="4420840" cy="746178"/>
      </dsp:txXfrm>
    </dsp:sp>
    <dsp:sp modelId="{58208595-0D45-2545-A843-1C4B43DB1B2E}">
      <dsp:nvSpPr>
        <dsp:cNvPr id="0" name=""/>
        <dsp:cNvSpPr/>
      </dsp:nvSpPr>
      <dsp:spPr>
        <a:xfrm>
          <a:off x="0" y="3894652"/>
          <a:ext cx="4818249" cy="277200"/>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EB58A6CA-B509-DC48-9F63-929B1839CFE4}">
      <dsp:nvSpPr>
        <dsp:cNvPr id="0" name=""/>
        <dsp:cNvSpPr/>
      </dsp:nvSpPr>
      <dsp:spPr>
        <a:xfrm>
          <a:off x="97482" y="3230100"/>
          <a:ext cx="4501574" cy="826912"/>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483" tIns="0" rIns="127483" bIns="0" numCol="1" spcCol="1270" anchor="ctr" anchorCtr="0">
          <a:noAutofit/>
        </a:bodyPr>
        <a:lstStyle/>
        <a:p>
          <a:pPr marL="0" lvl="0" indent="0" algn="l" defTabSz="800100">
            <a:lnSpc>
              <a:spcPct val="90000"/>
            </a:lnSpc>
            <a:spcBef>
              <a:spcPct val="0"/>
            </a:spcBef>
            <a:spcAft>
              <a:spcPct val="35000"/>
            </a:spcAft>
            <a:buNone/>
          </a:pPr>
          <a:r>
            <a:rPr lang="en-IE" sz="1800" kern="1200">
              <a:solidFill>
                <a:schemeClr val="bg1"/>
              </a:solidFill>
              <a:latin typeface="Calibri"/>
              <a:ea typeface="Calibri"/>
              <a:cs typeface="Calibri"/>
              <a:sym typeface="Calibri"/>
            </a:rPr>
            <a:t>Discuss Lotting &amp; Batching, the use of Bans &amp; Constraints and determining Faults &amp; Performance failures</a:t>
          </a:r>
        </a:p>
      </dsp:txBody>
      <dsp:txXfrm>
        <a:off x="137849" y="3270467"/>
        <a:ext cx="4420840" cy="746178"/>
      </dsp:txXfrm>
    </dsp:sp>
    <dsp:sp modelId="{E3BF9523-178D-4645-8F78-CDB3B41D2BCC}">
      <dsp:nvSpPr>
        <dsp:cNvPr id="0" name=""/>
        <dsp:cNvSpPr/>
      </dsp:nvSpPr>
      <dsp:spPr>
        <a:xfrm>
          <a:off x="0" y="4895804"/>
          <a:ext cx="4818249" cy="277200"/>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05FD9906-5ABA-F546-BE33-7358AA01F2BF}">
      <dsp:nvSpPr>
        <dsp:cNvPr id="0" name=""/>
        <dsp:cNvSpPr/>
      </dsp:nvSpPr>
      <dsp:spPr>
        <a:xfrm>
          <a:off x="97482" y="4231252"/>
          <a:ext cx="4501574" cy="826912"/>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483" tIns="0" rIns="127483" bIns="0" numCol="1" spcCol="1270" anchor="ctr" anchorCtr="0">
          <a:noAutofit/>
        </a:bodyPr>
        <a:lstStyle/>
        <a:p>
          <a:pPr marL="0" lvl="0" indent="0" algn="l" defTabSz="800100">
            <a:lnSpc>
              <a:spcPct val="90000"/>
            </a:lnSpc>
            <a:spcBef>
              <a:spcPct val="0"/>
            </a:spcBef>
            <a:spcAft>
              <a:spcPct val="35000"/>
            </a:spcAft>
            <a:buNone/>
          </a:pPr>
          <a:r>
            <a:rPr lang="en-IE" sz="1800" kern="1200">
              <a:solidFill>
                <a:schemeClr val="bg1"/>
              </a:solidFill>
              <a:latin typeface="Calibri"/>
              <a:ea typeface="Calibri"/>
              <a:cs typeface="Calibri"/>
              <a:sym typeface="Calibri"/>
            </a:rPr>
            <a:t>Apply checks and inspections to provide confidence that Explosive Storage sites conform to UN and international standards</a:t>
          </a:r>
        </a:p>
      </dsp:txBody>
      <dsp:txXfrm>
        <a:off x="137849" y="4271619"/>
        <a:ext cx="4420840" cy="746178"/>
      </dsp:txXfrm>
    </dsp:sp>
    <dsp:sp modelId="{561CE6EF-2709-CE4B-A6FA-1E01C7B875A7}">
      <dsp:nvSpPr>
        <dsp:cNvPr id="0" name=""/>
        <dsp:cNvSpPr/>
      </dsp:nvSpPr>
      <dsp:spPr>
        <a:xfrm>
          <a:off x="0" y="5896957"/>
          <a:ext cx="4818249" cy="277200"/>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C0BFAD7B-BC4B-3B4B-83A1-06A724BA677C}">
      <dsp:nvSpPr>
        <dsp:cNvPr id="0" name=""/>
        <dsp:cNvSpPr/>
      </dsp:nvSpPr>
      <dsp:spPr>
        <a:xfrm>
          <a:off x="97482" y="5232404"/>
          <a:ext cx="4501574" cy="826912"/>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483" tIns="0" rIns="127483" bIns="0" numCol="1" spcCol="1270" anchor="ctr" anchorCtr="0">
          <a:noAutofit/>
        </a:bodyPr>
        <a:lstStyle/>
        <a:p>
          <a:pPr marL="0" lvl="0" indent="0" algn="l" defTabSz="800100" rtl="0">
            <a:lnSpc>
              <a:spcPct val="90000"/>
            </a:lnSpc>
            <a:spcBef>
              <a:spcPct val="0"/>
            </a:spcBef>
            <a:spcAft>
              <a:spcPct val="35000"/>
            </a:spcAft>
            <a:buNone/>
          </a:pPr>
          <a:r>
            <a:rPr lang="en-IE" sz="1800" kern="1200">
              <a:solidFill>
                <a:schemeClr val="bg1"/>
              </a:solidFill>
              <a:latin typeface="Calibri"/>
              <a:ea typeface="Calibri"/>
              <a:cs typeface="Calibri"/>
              <a:sym typeface="Calibri"/>
            </a:rPr>
            <a:t>Examine the use of mitigations based on an explosive risk assessment for a temporary storage area</a:t>
          </a:r>
          <a:endParaRPr lang="en-IE" sz="1800" kern="1200">
            <a:solidFill>
              <a:schemeClr val="bg1"/>
            </a:solidFill>
          </a:endParaRPr>
        </a:p>
      </dsp:txBody>
      <dsp:txXfrm>
        <a:off x="137849" y="5272771"/>
        <a:ext cx="4420840" cy="74617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8956F2-29B0-714F-B38B-EF6A45EADEFD}">
      <dsp:nvSpPr>
        <dsp:cNvPr id="0" name=""/>
        <dsp:cNvSpPr/>
      </dsp:nvSpPr>
      <dsp:spPr>
        <a:xfrm>
          <a:off x="0" y="891195"/>
          <a:ext cx="4818249" cy="277200"/>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4B59A6DD-EE33-FD45-82E0-7EE267657B1E}">
      <dsp:nvSpPr>
        <dsp:cNvPr id="0" name=""/>
        <dsp:cNvSpPr/>
      </dsp:nvSpPr>
      <dsp:spPr>
        <a:xfrm>
          <a:off x="97482" y="226642"/>
          <a:ext cx="4501574" cy="826912"/>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483" tIns="0" rIns="127483" bIns="0" numCol="1" spcCol="1270" anchor="ctr" anchorCtr="0">
          <a:noAutofit/>
        </a:bodyPr>
        <a:lstStyle/>
        <a:p>
          <a:pPr marL="0" lvl="0" indent="0" algn="l" defTabSz="800100" rtl="0">
            <a:lnSpc>
              <a:spcPct val="90000"/>
            </a:lnSpc>
            <a:spcBef>
              <a:spcPct val="0"/>
            </a:spcBef>
            <a:spcAft>
              <a:spcPct val="35000"/>
            </a:spcAft>
            <a:buNone/>
          </a:pPr>
          <a:r>
            <a:rPr lang="en-IE" sz="1800" kern="1200">
              <a:solidFill>
                <a:schemeClr val="bg1"/>
              </a:solidFill>
              <a:latin typeface="Calibri"/>
              <a:ea typeface="Calibri"/>
              <a:cs typeface="Calibri"/>
              <a:sym typeface="Calibri"/>
            </a:rPr>
            <a:t>Recall and discuss UN good practices for securing hazardous explosive materials and managing an explosive storage site </a:t>
          </a:r>
        </a:p>
      </dsp:txBody>
      <dsp:txXfrm>
        <a:off x="137849" y="267009"/>
        <a:ext cx="4420840" cy="746178"/>
      </dsp:txXfrm>
    </dsp:sp>
    <dsp:sp modelId="{BD186673-D456-1449-9D19-716D4479EE84}">
      <dsp:nvSpPr>
        <dsp:cNvPr id="0" name=""/>
        <dsp:cNvSpPr/>
      </dsp:nvSpPr>
      <dsp:spPr>
        <a:xfrm>
          <a:off x="0" y="1892347"/>
          <a:ext cx="4818249" cy="277200"/>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12E59782-F684-A943-8F63-073A2E316306}">
      <dsp:nvSpPr>
        <dsp:cNvPr id="0" name=""/>
        <dsp:cNvSpPr/>
      </dsp:nvSpPr>
      <dsp:spPr>
        <a:xfrm>
          <a:off x="97482" y="1227795"/>
          <a:ext cx="4501574" cy="826912"/>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483" tIns="0" rIns="127483" bIns="0" numCol="1" spcCol="1270" anchor="ctr" anchorCtr="0">
          <a:noAutofit/>
        </a:bodyPr>
        <a:lstStyle/>
        <a:p>
          <a:pPr marL="0" lvl="0" indent="0" algn="l" defTabSz="800100">
            <a:lnSpc>
              <a:spcPct val="90000"/>
            </a:lnSpc>
            <a:spcBef>
              <a:spcPct val="0"/>
            </a:spcBef>
            <a:spcAft>
              <a:spcPct val="35000"/>
            </a:spcAft>
            <a:buNone/>
          </a:pPr>
          <a:r>
            <a:rPr lang="en-IE" sz="1800" kern="1200">
              <a:solidFill>
                <a:schemeClr val="bg1"/>
              </a:solidFill>
              <a:latin typeface="Calibri"/>
              <a:ea typeface="Calibri"/>
              <a:cs typeface="Calibri"/>
              <a:sym typeface="Calibri"/>
            </a:rPr>
            <a:t>Discuss Storage Temperatures and the isolation &amp; segregation of ammunition stocks</a:t>
          </a:r>
        </a:p>
      </dsp:txBody>
      <dsp:txXfrm>
        <a:off x="137849" y="1268162"/>
        <a:ext cx="4420840" cy="746178"/>
      </dsp:txXfrm>
    </dsp:sp>
    <dsp:sp modelId="{9DCEBA98-3914-E54C-93B9-D62A7A9E23CB}">
      <dsp:nvSpPr>
        <dsp:cNvPr id="0" name=""/>
        <dsp:cNvSpPr/>
      </dsp:nvSpPr>
      <dsp:spPr>
        <a:xfrm>
          <a:off x="0" y="2893500"/>
          <a:ext cx="4818249" cy="277200"/>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A4266C60-C752-D641-8FCB-413E08CF0508}">
      <dsp:nvSpPr>
        <dsp:cNvPr id="0" name=""/>
        <dsp:cNvSpPr/>
      </dsp:nvSpPr>
      <dsp:spPr>
        <a:xfrm>
          <a:off x="97482" y="2228947"/>
          <a:ext cx="4501574" cy="826912"/>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483" tIns="0" rIns="127483" bIns="0" numCol="1" spcCol="1270" anchor="ctr" anchorCtr="0">
          <a:noAutofit/>
        </a:bodyPr>
        <a:lstStyle/>
        <a:p>
          <a:pPr marL="0" lvl="0" indent="0" algn="l" defTabSz="800100">
            <a:lnSpc>
              <a:spcPct val="90000"/>
            </a:lnSpc>
            <a:spcBef>
              <a:spcPct val="0"/>
            </a:spcBef>
            <a:spcAft>
              <a:spcPct val="35000"/>
            </a:spcAft>
            <a:buNone/>
          </a:pPr>
          <a:r>
            <a:rPr lang="en-IE" sz="1800" kern="1200">
              <a:solidFill>
                <a:schemeClr val="bg1"/>
              </a:solidFill>
              <a:latin typeface="Calibri"/>
              <a:ea typeface="Calibri"/>
              <a:cs typeface="Calibri"/>
              <a:sym typeface="Calibri"/>
            </a:rPr>
            <a:t>Discuss the Stacking and Racking of ammunition and the use of Stack Tally Cards</a:t>
          </a:r>
        </a:p>
      </dsp:txBody>
      <dsp:txXfrm>
        <a:off x="137849" y="2269314"/>
        <a:ext cx="4420840" cy="746178"/>
      </dsp:txXfrm>
    </dsp:sp>
    <dsp:sp modelId="{58208595-0D45-2545-A843-1C4B43DB1B2E}">
      <dsp:nvSpPr>
        <dsp:cNvPr id="0" name=""/>
        <dsp:cNvSpPr/>
      </dsp:nvSpPr>
      <dsp:spPr>
        <a:xfrm>
          <a:off x="0" y="3894652"/>
          <a:ext cx="4818249" cy="277200"/>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EB58A6CA-B509-DC48-9F63-929B1839CFE4}">
      <dsp:nvSpPr>
        <dsp:cNvPr id="0" name=""/>
        <dsp:cNvSpPr/>
      </dsp:nvSpPr>
      <dsp:spPr>
        <a:xfrm>
          <a:off x="97482" y="3230100"/>
          <a:ext cx="4501574" cy="826912"/>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483" tIns="0" rIns="127483" bIns="0" numCol="1" spcCol="1270" anchor="ctr" anchorCtr="0">
          <a:noAutofit/>
        </a:bodyPr>
        <a:lstStyle/>
        <a:p>
          <a:pPr marL="0" lvl="0" indent="0" algn="l" defTabSz="800100">
            <a:lnSpc>
              <a:spcPct val="90000"/>
            </a:lnSpc>
            <a:spcBef>
              <a:spcPct val="0"/>
            </a:spcBef>
            <a:spcAft>
              <a:spcPct val="35000"/>
            </a:spcAft>
            <a:buNone/>
          </a:pPr>
          <a:r>
            <a:rPr lang="en-IE" sz="1800" kern="1200">
              <a:solidFill>
                <a:schemeClr val="bg1"/>
              </a:solidFill>
              <a:latin typeface="Calibri"/>
              <a:ea typeface="Calibri"/>
              <a:cs typeface="Calibri"/>
              <a:sym typeface="Calibri"/>
            </a:rPr>
            <a:t>Discuss Lotting &amp; Batching, the use of Bans &amp; Constraints and determining Faults &amp; Performance failures</a:t>
          </a:r>
        </a:p>
      </dsp:txBody>
      <dsp:txXfrm>
        <a:off x="137849" y="3270467"/>
        <a:ext cx="4420840" cy="746178"/>
      </dsp:txXfrm>
    </dsp:sp>
    <dsp:sp modelId="{E3BF9523-178D-4645-8F78-CDB3B41D2BCC}">
      <dsp:nvSpPr>
        <dsp:cNvPr id="0" name=""/>
        <dsp:cNvSpPr/>
      </dsp:nvSpPr>
      <dsp:spPr>
        <a:xfrm>
          <a:off x="0" y="4895804"/>
          <a:ext cx="4818249" cy="277200"/>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05FD9906-5ABA-F546-BE33-7358AA01F2BF}">
      <dsp:nvSpPr>
        <dsp:cNvPr id="0" name=""/>
        <dsp:cNvSpPr/>
      </dsp:nvSpPr>
      <dsp:spPr>
        <a:xfrm>
          <a:off x="97482" y="4231252"/>
          <a:ext cx="4501574" cy="826912"/>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483" tIns="0" rIns="127483" bIns="0" numCol="1" spcCol="1270" anchor="ctr" anchorCtr="0">
          <a:noAutofit/>
        </a:bodyPr>
        <a:lstStyle/>
        <a:p>
          <a:pPr marL="0" lvl="0" indent="0" algn="l" defTabSz="800100">
            <a:lnSpc>
              <a:spcPct val="90000"/>
            </a:lnSpc>
            <a:spcBef>
              <a:spcPct val="0"/>
            </a:spcBef>
            <a:spcAft>
              <a:spcPct val="35000"/>
            </a:spcAft>
            <a:buNone/>
          </a:pPr>
          <a:r>
            <a:rPr lang="en-IE" sz="1800" kern="1200">
              <a:solidFill>
                <a:schemeClr val="bg1"/>
              </a:solidFill>
              <a:latin typeface="Calibri"/>
              <a:ea typeface="Calibri"/>
              <a:cs typeface="Calibri"/>
              <a:sym typeface="Calibri"/>
            </a:rPr>
            <a:t>Apply checks and inspections to provide confidence that Explosive Storage sites conform to UN and international standards</a:t>
          </a:r>
        </a:p>
      </dsp:txBody>
      <dsp:txXfrm>
        <a:off x="137849" y="4271619"/>
        <a:ext cx="4420840" cy="746178"/>
      </dsp:txXfrm>
    </dsp:sp>
    <dsp:sp modelId="{561CE6EF-2709-CE4B-A6FA-1E01C7B875A7}">
      <dsp:nvSpPr>
        <dsp:cNvPr id="0" name=""/>
        <dsp:cNvSpPr/>
      </dsp:nvSpPr>
      <dsp:spPr>
        <a:xfrm>
          <a:off x="0" y="5896957"/>
          <a:ext cx="4818249" cy="277200"/>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C0BFAD7B-BC4B-3B4B-83A1-06A724BA677C}">
      <dsp:nvSpPr>
        <dsp:cNvPr id="0" name=""/>
        <dsp:cNvSpPr/>
      </dsp:nvSpPr>
      <dsp:spPr>
        <a:xfrm>
          <a:off x="97482" y="5232404"/>
          <a:ext cx="4501574" cy="826912"/>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483" tIns="0" rIns="127483" bIns="0" numCol="1" spcCol="1270" anchor="ctr" anchorCtr="0">
          <a:noAutofit/>
        </a:bodyPr>
        <a:lstStyle/>
        <a:p>
          <a:pPr marL="0" lvl="0" indent="0" algn="l" defTabSz="800100" rtl="0">
            <a:lnSpc>
              <a:spcPct val="90000"/>
            </a:lnSpc>
            <a:spcBef>
              <a:spcPct val="0"/>
            </a:spcBef>
            <a:spcAft>
              <a:spcPct val="35000"/>
            </a:spcAft>
            <a:buNone/>
          </a:pPr>
          <a:r>
            <a:rPr lang="en-IE" sz="1800" kern="1200">
              <a:solidFill>
                <a:schemeClr val="bg1"/>
              </a:solidFill>
              <a:latin typeface="Calibri"/>
              <a:ea typeface="Calibri"/>
              <a:cs typeface="Calibri"/>
              <a:sym typeface="Calibri"/>
            </a:rPr>
            <a:t>Examine the use of mitigations based on an explosive risk assessment for a temporary storage area</a:t>
          </a:r>
          <a:endParaRPr lang="en-IE" sz="1800" kern="1200">
            <a:solidFill>
              <a:schemeClr val="bg1"/>
            </a:solidFill>
          </a:endParaRPr>
        </a:p>
      </dsp:txBody>
      <dsp:txXfrm>
        <a:off x="137849" y="5272771"/>
        <a:ext cx="4420840" cy="746178"/>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6FB685-CD73-4608-BE03-BAA63B3497E3}" type="datetimeFigureOut">
              <a:rPr lang="en-GB" smtClean="0"/>
              <a:t>13/06/2024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7E1CB89-A884-4D90-BCE9-D5A8D2155871}" type="slidenum">
              <a:rPr lang="en-GB" smtClean="0"/>
              <a:t>‹#›</a:t>
            </a:fld>
            <a:endParaRPr lang="en-GB"/>
          </a:p>
        </p:txBody>
      </p:sp>
    </p:spTree>
    <p:extLst>
      <p:ext uri="{BB962C8B-B14F-4D97-AF65-F5344CB8AC3E}">
        <p14:creationId xmlns:p14="http://schemas.microsoft.com/office/powerpoint/2010/main" val="2248361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8" Type="http://schemas.openxmlformats.org/officeDocument/2006/relationships/hyperlink" Target="http://data.unsaferguard.org/iatg/en/IATG-01.70-Bans-constraints-IATG-V.3.pdf" TargetMode="External"/><Relationship Id="rId3" Type="http://schemas.openxmlformats.org/officeDocument/2006/relationships/hyperlink" Target="http://data.unsaferguard.org/iatg/en/IATG-03.20-Lotting-batching-IATG-V.3.pdf" TargetMode="External"/><Relationship Id="rId7" Type="http://schemas.openxmlformats.org/officeDocument/2006/relationships/hyperlink" Target="http://data.unsaferguard.org/iatg/en/IATG-01.60-Ammunition-faults-performance-failures-IATG-V.3.pdf" TargetMode="External"/><Relationship Id="rId2" Type="http://schemas.openxmlformats.org/officeDocument/2006/relationships/slide" Target="../slides/slide1.xml"/><Relationship Id="rId1" Type="http://schemas.openxmlformats.org/officeDocument/2006/relationships/notesMaster" Target="../notesMasters/notesMaster1.xml"/><Relationship Id="rId6" Type="http://schemas.openxmlformats.org/officeDocument/2006/relationships/hyperlink" Target="http://data.unsaferguard.org/iatg/en/IATG-12.10-Multi-national-operations-IATG-V.3.pdf" TargetMode="External"/><Relationship Id="rId5" Type="http://schemas.openxmlformats.org/officeDocument/2006/relationships/hyperlink" Target="http://data.unsaferguard.org/iatg/en/IATG-06.70-Inspection-explosives-facilities-IATG-V.3.pdf" TargetMode="External"/><Relationship Id="rId4" Type="http://schemas.openxmlformats.org/officeDocument/2006/relationships/hyperlink" Target="http://data.unsaferguard.org/iatg/en/IATG-03.10-Inventory-management-IATG-V.3.pdf"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data.unsaferguard.org/iatg/en/IATG-12.10-Multi-national-operations-IATG-V.3.pdf"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data.unsaferguard.org/iatg/en/IATG-06.70-Inspection-explosives-facilities-IATG-V.3.pdf"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data.unsaferguard.org/iatg/en/IATG-01.70-Bans-constraints-IATG-V.3.pdf"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data.unsaferguard.org/iatg/en/IATG-03.20-Lotting-batching-IATG-V.3.pdf"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 name="Google Shape;54;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IE" sz="1200" b="1">
                <a:solidFill>
                  <a:schemeClr val="dk1"/>
                </a:solidFill>
                <a:latin typeface="Calibri"/>
                <a:ea typeface="Calibri"/>
                <a:cs typeface="Calibri"/>
                <a:sym typeface="Calibri"/>
              </a:rPr>
              <a:t>Key Reference Documents for this lesson:</a:t>
            </a:r>
            <a:r>
              <a:rPr lang="en-IE"/>
              <a:t> </a:t>
            </a:r>
            <a:endParaRPr/>
          </a:p>
          <a:p>
            <a:pPr marL="0" lvl="0" indent="0" algn="l" rtl="0">
              <a:spcBef>
                <a:spcPts val="0"/>
              </a:spcBef>
              <a:spcAft>
                <a:spcPts val="0"/>
              </a:spcAft>
              <a:buNone/>
            </a:pPr>
            <a:endParaRPr/>
          </a:p>
          <a:p>
            <a:pPr marL="0" lvl="0" indent="0" algn="l" rtl="0">
              <a:spcBef>
                <a:spcPts val="0"/>
              </a:spcBef>
              <a:spcAft>
                <a:spcPts val="0"/>
              </a:spcAft>
              <a:buNone/>
            </a:pPr>
            <a:r>
              <a:rPr lang="en-IE" sz="1200">
                <a:solidFill>
                  <a:schemeClr val="dk1"/>
                </a:solidFill>
                <a:latin typeface="Calibri"/>
                <a:ea typeface="Calibri"/>
                <a:cs typeface="Calibri"/>
                <a:sym typeface="Calibri"/>
              </a:rPr>
              <a:t>UN Manual on Ammunition Management</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IE" sz="1200">
                <a:solidFill>
                  <a:schemeClr val="dk1"/>
                </a:solidFill>
                <a:latin typeface="Calibri"/>
                <a:ea typeface="Calibri"/>
                <a:cs typeface="Calibri"/>
                <a:sym typeface="Calibri"/>
              </a:rPr>
              <a:t>UN Weapons and Ammunition Management Policy (WAM)</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IE" sz="1200">
                <a:solidFill>
                  <a:schemeClr val="dk1"/>
                </a:solidFill>
                <a:latin typeface="Calibri"/>
                <a:ea typeface="Calibri"/>
                <a:cs typeface="Calibri"/>
                <a:sym typeface="Calibri"/>
              </a:rPr>
              <a:t>International Ammunition Technical Guidelines (IATG)</a:t>
            </a:r>
            <a:r>
              <a:rPr lang="en-IE"/>
              <a:t> </a:t>
            </a:r>
          </a:p>
          <a:p>
            <a:pPr marL="285750" indent="-285750">
              <a:buChar char="•"/>
            </a:pPr>
            <a:r>
              <a:rPr lang="en-IE">
                <a:hlinkClick r:id="rId3"/>
              </a:rPr>
              <a:t>http://data.unsaferguard.org/iatg/en/IATG-03.20-Lotting-batching-IATG-V.3.pdf</a:t>
            </a:r>
          </a:p>
          <a:p>
            <a:pPr marL="285750" indent="-285750">
              <a:buChar char="•"/>
            </a:pPr>
            <a:r>
              <a:rPr lang="en-IE">
                <a:hlinkClick r:id="rId4"/>
              </a:rPr>
              <a:t>http://data.unsaferguard.org/iatg/en/IATG-03.10-Inventory-management-IATG-V.3.pdf</a:t>
            </a:r>
          </a:p>
          <a:p>
            <a:pPr marL="285750" indent="-285750">
              <a:buChar char="•"/>
            </a:pPr>
            <a:r>
              <a:rPr lang="en-IE">
                <a:hlinkClick r:id="rId5"/>
              </a:rPr>
              <a:t>http://data.unsaferguard.org/iatg/en/IATG-06.70-Inspection-explosives-facilities-IATG-V.3.pdf</a:t>
            </a:r>
          </a:p>
          <a:p>
            <a:pPr marL="285750" indent="-285750">
              <a:buChar char="•"/>
            </a:pPr>
            <a:r>
              <a:rPr lang="en-IE">
                <a:hlinkClick r:id="rId6"/>
              </a:rPr>
              <a:t>http://data.unsaferguard.org/iatg/en/IATG-12.10-Multi-national-operations-IATG-V.3.pdf</a:t>
            </a:r>
            <a:r>
              <a:rPr lang="en-IE"/>
              <a:t> </a:t>
            </a:r>
          </a:p>
          <a:p>
            <a:pPr marL="285750" indent="-285750">
              <a:buChar char="•"/>
            </a:pPr>
            <a:r>
              <a:rPr lang="en-IE">
                <a:hlinkClick r:id="rId7"/>
              </a:rPr>
              <a:t>http://data.unsaferguard.org/iatg/en/IATG-01.60-Ammunition-faults-performance-failures-IATG-V.3.pdf</a:t>
            </a:r>
            <a:r>
              <a:rPr lang="en-IE"/>
              <a:t> </a:t>
            </a:r>
          </a:p>
          <a:p>
            <a:pPr marL="285750" indent="-285750">
              <a:buChar char="•"/>
            </a:pPr>
            <a:r>
              <a:rPr lang="en-IE">
                <a:hlinkClick r:id="rId8"/>
              </a:rPr>
              <a:t>http://data.unsaferguard.org/iatg/en/IATG-01.70-Bans-constraints-IATG-V.3.pdf</a:t>
            </a:r>
            <a:r>
              <a:rPr lang="en-IE"/>
              <a:t> </a:t>
            </a:r>
          </a:p>
          <a:p>
            <a:pPr marL="285750" indent="-285750">
              <a:buChar char="•"/>
            </a:pPr>
            <a:endParaRPr lang="en-IE"/>
          </a:p>
          <a:p>
            <a:pPr marL="0" indent="0">
              <a:buNone/>
            </a:pPr>
            <a:r>
              <a:rPr lang="en-IE" b="1"/>
              <a:t>All photographs in this lesson are </a:t>
            </a:r>
            <a:r>
              <a:rPr lang="en-IE" b="1">
                <a:latin typeface="Arial" panose="020B0604020202020204" pitchFamily="34" charset="0"/>
                <a:cs typeface="Arial" panose="020B0604020202020204" pitchFamily="34" charset="0"/>
              </a:rPr>
              <a:t>© United Nations unless otherwise stated. </a:t>
            </a:r>
            <a:endParaRPr lang="en-IE" b="1"/>
          </a:p>
        </p:txBody>
      </p:sp>
      <p:sp>
        <p:nvSpPr>
          <p:cNvPr id="55" name="Google Shape;55;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1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7" name="Google Shape;157;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a:solidFill>
                  <a:schemeClr val="dk1"/>
                </a:solidFill>
                <a:latin typeface="Calibri"/>
                <a:ea typeface="Calibri"/>
                <a:cs typeface="Calibri"/>
                <a:sym typeface="Calibri"/>
              </a:rPr>
              <a:t>Explain allocation of Lot numbers for Propellants, with example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1">
              <a:solidFill>
                <a:schemeClr val="dk1"/>
              </a:solidFill>
              <a:latin typeface="Calibri"/>
              <a:ea typeface="Calibri"/>
              <a:cs typeface="Calibri"/>
              <a:sym typeface="Calibri"/>
            </a:endParaRPr>
          </a:p>
          <a:p>
            <a:pPr marL="0" marR="0" lvl="0" indent="0" algn="l" defTabSz="914400">
              <a:lnSpc>
                <a:spcPct val="100000"/>
              </a:lnSpc>
              <a:spcBef>
                <a:spcPts val="0"/>
              </a:spcBef>
              <a:spcAft>
                <a:spcPts val="0"/>
              </a:spcAft>
              <a:buNone/>
              <a:tabLst/>
              <a:defRPr/>
            </a:pPr>
            <a:r>
              <a:rPr lang="en-GB" b="0" i="0" u="sng" strike="noStrike" cap="none">
                <a:effectLst/>
                <a:sym typeface="Calibri"/>
              </a:rPr>
              <a:t>What the instructor should cover (in addition to slide content)</a:t>
            </a:r>
            <a:endParaRPr lang="en-GB" b="0"/>
          </a:p>
          <a:p>
            <a:pPr marL="0" indent="0">
              <a:defRPr/>
            </a:pPr>
            <a:r>
              <a:rPr lang="en-GB"/>
              <a:t>Write the following on the white board and ask the participants explain the parts:   FZ 1111 56785 B</a:t>
            </a:r>
          </a:p>
          <a:p>
            <a:pPr marL="0" indent="0">
              <a:defRPr/>
            </a:pPr>
            <a:r>
              <a:rPr lang="en-GB"/>
              <a:t>Include table in a hand-out for participants</a:t>
            </a:r>
          </a:p>
          <a:p>
            <a:pPr marL="0" indent="0">
              <a:buClr>
                <a:schemeClr val="dk1"/>
              </a:buClr>
              <a:defRPr/>
            </a:pPr>
            <a:endParaRPr lang="en-GB"/>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sng" strike="noStrike" cap="none">
                <a:solidFill>
                  <a:schemeClr val="dk1"/>
                </a:solidFill>
                <a:effectLst/>
                <a:latin typeface="Calibri"/>
                <a:ea typeface="Calibri"/>
                <a:cs typeface="Calibri"/>
                <a:sym typeface="Calibri"/>
              </a:rPr>
              <a:t>References/further reading</a:t>
            </a:r>
            <a:endParaRPr lang="en-GB" sz="1200" b="0" i="0" u="sng" strike="noStrike" cap="none">
              <a:solidFill>
                <a:schemeClr val="dk1"/>
              </a:solidFill>
              <a:effectLst/>
              <a:latin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GB" sz="1200" b="1">
                <a:solidFill>
                  <a:schemeClr val="dk1"/>
                </a:solidFill>
                <a:latin typeface="Calibri"/>
                <a:ea typeface="Calibri"/>
                <a:cs typeface="Calibri"/>
                <a:sym typeface="Calibri"/>
              </a:rPr>
              <a:t>IATG 03.20 – Lotting and Batching</a:t>
            </a:r>
            <a:endParaRPr lang="en-GB"/>
          </a:p>
          <a:p>
            <a:pPr marL="171450" lvl="0" indent="-95250" algn="l" rtl="0">
              <a:spcBef>
                <a:spcPts val="0"/>
              </a:spcBef>
              <a:spcAft>
                <a:spcPts val="0"/>
              </a:spcAft>
              <a:buClr>
                <a:schemeClr val="dk1"/>
              </a:buClr>
              <a:buSzPts val="1200"/>
              <a:buFont typeface="Arial"/>
              <a:buNone/>
            </a:pPr>
            <a:endParaRPr sz="1200">
              <a:solidFill>
                <a:schemeClr val="dk1"/>
              </a:solidFill>
              <a:latin typeface="Calibri"/>
              <a:ea typeface="Calibri"/>
              <a:cs typeface="Calibri"/>
              <a:sym typeface="Calibri"/>
            </a:endParaRPr>
          </a:p>
        </p:txBody>
      </p:sp>
      <p:sp>
        <p:nvSpPr>
          <p:cNvPr id="158" name="Google Shape;158;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10</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1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 name="Google Shape;165;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a:solidFill>
                  <a:schemeClr val="dk1"/>
                </a:solidFill>
                <a:latin typeface="Calibri"/>
                <a:ea typeface="Calibri"/>
                <a:cs typeface="Calibri"/>
                <a:sym typeface="Calibri"/>
              </a:rPr>
              <a:t>Explain allocation of Lot numbers for Small Arms Ammunition, with example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1">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endParaRPr lang="en-GB" b="0" u="sng">
              <a:latin typeface="Arial"/>
              <a:ea typeface="Arial"/>
              <a:cs typeface="Arial"/>
              <a:sym typeface="Arial"/>
            </a:endParaRPr>
          </a:p>
          <a:p>
            <a:pPr marL="0" indent="0">
              <a:defRPr/>
            </a:pPr>
            <a:r>
              <a:rPr lang="en-GB"/>
              <a:t>Write the following on the white board and ask the participants explain the parts:   TFI 290898 </a:t>
            </a:r>
          </a:p>
          <a:p>
            <a:pPr marL="0" indent="0">
              <a:defRPr/>
            </a:pPr>
            <a:r>
              <a:rPr lang="en-GB"/>
              <a:t>Include table in a hand-out for participants</a:t>
            </a:r>
          </a:p>
          <a:p>
            <a:pPr marL="0" indent="0">
              <a:buClr>
                <a:schemeClr val="dk1"/>
              </a:buClr>
              <a:defRPr/>
            </a:pPr>
            <a:endParaRPr lang="en-GB"/>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sng" strike="noStrike" cap="none">
                <a:solidFill>
                  <a:schemeClr val="dk1"/>
                </a:solidFill>
                <a:effectLst/>
                <a:latin typeface="Calibri"/>
                <a:ea typeface="Calibri"/>
                <a:cs typeface="Calibri"/>
                <a:sym typeface="Calibri"/>
              </a:rPr>
              <a:t>References/further reading</a:t>
            </a:r>
            <a:endParaRPr lang="en-GB" sz="1200" b="0" i="0" u="sng" strike="noStrike" cap="none">
              <a:solidFill>
                <a:schemeClr val="dk1"/>
              </a:solidFill>
              <a:effectLst/>
              <a:latin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GB" sz="1200" b="1">
                <a:solidFill>
                  <a:schemeClr val="dk1"/>
                </a:solidFill>
                <a:latin typeface="Calibri"/>
                <a:ea typeface="Calibri"/>
                <a:cs typeface="Calibri"/>
                <a:sym typeface="Calibri"/>
              </a:rPr>
              <a:t>IATG 03.20 – Lotting and Batching</a:t>
            </a:r>
            <a:endParaRPr lang="en-GB"/>
          </a:p>
          <a:p>
            <a:pPr marL="171450" lvl="0" indent="-95250" algn="l" rtl="0">
              <a:spcBef>
                <a:spcPts val="0"/>
              </a:spcBef>
              <a:spcAft>
                <a:spcPts val="0"/>
              </a:spcAft>
              <a:buClr>
                <a:schemeClr val="dk1"/>
              </a:buClr>
              <a:buSzPts val="1200"/>
              <a:buFont typeface="Arial"/>
              <a:buNone/>
            </a:pPr>
            <a:endParaRPr sz="1200">
              <a:solidFill>
                <a:schemeClr val="dk1"/>
              </a:solidFill>
              <a:latin typeface="Calibri"/>
              <a:ea typeface="Calibri"/>
              <a:cs typeface="Calibri"/>
              <a:sym typeface="Calibri"/>
            </a:endParaRPr>
          </a:p>
        </p:txBody>
      </p:sp>
      <p:sp>
        <p:nvSpPr>
          <p:cNvPr id="166" name="Google Shape;166;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11</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1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3" name="Google Shape;173;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171450" indent="-95250">
              <a:buClr>
                <a:schemeClr val="dk1"/>
              </a:buClr>
              <a:buSzPts val="1200"/>
              <a:defRPr/>
            </a:pPr>
            <a:r>
              <a:rPr lang="en-IE" sz="1200" b="1">
                <a:solidFill>
                  <a:schemeClr val="dk1"/>
                </a:solidFill>
                <a:latin typeface="Calibri"/>
                <a:ea typeface="Calibri"/>
                <a:cs typeface="Calibri"/>
                <a:sym typeface="Calibri"/>
              </a:rPr>
              <a:t>Using images and working in their groups, have the participants identify the relevant lots and batches of a range of munition natures</a:t>
            </a:r>
            <a:r>
              <a:rPr lang="en-IE" sz="1200">
                <a:solidFill>
                  <a:schemeClr val="dk1"/>
                </a:solidFill>
                <a:latin typeface="Calibri"/>
                <a:ea typeface="Calibri"/>
                <a:cs typeface="Calibri"/>
                <a:sym typeface="Calibri"/>
              </a:rPr>
              <a:t>.</a:t>
            </a:r>
            <a:endParaRPr lang="en-GB" u="sng">
              <a:latin typeface="Arial"/>
              <a:cs typeface="Arial"/>
            </a:endParaRPr>
          </a:p>
          <a:p>
            <a:pPr marL="171450" indent="-95250">
              <a:buSzPts val="1200"/>
              <a:defRPr/>
            </a:pPr>
            <a:endParaRPr lang="en-GB" u="sng"/>
          </a:p>
          <a:p>
            <a:pPr marL="171450" marR="0" lvl="0" indent="-95250" algn="l" defTabSz="914400">
              <a:lnSpc>
                <a:spcPct val="100000"/>
              </a:lnSpc>
              <a:spcBef>
                <a:spcPts val="0"/>
              </a:spcBef>
              <a:spcAft>
                <a:spcPts val="0"/>
              </a:spcAft>
              <a:buSzPts val="1200"/>
              <a:buFont typeface="Arial"/>
              <a:buNone/>
              <a:tabLst/>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endParaRPr lang="en-GB" b="0" u="sng">
              <a:latin typeface="Arial"/>
              <a:ea typeface="Arial"/>
              <a:cs typeface="Arial"/>
            </a:endParaRPr>
          </a:p>
          <a:p>
            <a:pPr marL="171450" indent="-95250">
              <a:buClr>
                <a:schemeClr val="dk1"/>
              </a:buClr>
              <a:buSzPts val="1200"/>
              <a:defRPr/>
            </a:pPr>
            <a:r>
              <a:rPr lang="en-GB"/>
              <a:t>Using each image, ask the participants to identify the Lot numbers and explain the detail in each lot number</a:t>
            </a:r>
            <a:endParaRPr lang="en-GB" sz="1200">
              <a:solidFill>
                <a:schemeClr val="dk1"/>
              </a:solidFill>
              <a:latin typeface="Calibri"/>
              <a:ea typeface="Calibri"/>
              <a:cs typeface="Calibri"/>
              <a:sym typeface="Calibri"/>
            </a:endParaRPr>
          </a:p>
          <a:p>
            <a:pPr marL="171450" marR="0" lvl="0" indent="-95250" algn="l" defTabSz="914400" rtl="0" eaLnBrk="1" fontAlgn="auto" latinLnBrk="0" hangingPunct="1">
              <a:lnSpc>
                <a:spcPct val="100000"/>
              </a:lnSpc>
              <a:spcBef>
                <a:spcPts val="0"/>
              </a:spcBef>
              <a:spcAft>
                <a:spcPts val="0"/>
              </a:spcAft>
              <a:buClr>
                <a:schemeClr val="dk1"/>
              </a:buClr>
              <a:buSzPts val="1200"/>
              <a:buFont typeface="Arial"/>
              <a:buNone/>
              <a:tabLst/>
              <a:defRPr/>
            </a:pPr>
            <a:endParaRPr lang="en-GB" sz="120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sng" strike="noStrike" cap="none">
                <a:solidFill>
                  <a:schemeClr val="dk1"/>
                </a:solidFill>
                <a:effectLst/>
                <a:latin typeface="Calibri"/>
                <a:ea typeface="Calibri"/>
                <a:cs typeface="Calibri"/>
                <a:sym typeface="Calibri"/>
              </a:rPr>
              <a:t>References/further reading</a:t>
            </a:r>
            <a:endParaRPr lang="en-GB" sz="1200" b="0" i="0" u="sng" strike="noStrike" cap="none">
              <a:solidFill>
                <a:schemeClr val="dk1"/>
              </a:solidFill>
              <a:effectLst/>
              <a:latin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GB" sz="1200" b="1">
                <a:solidFill>
                  <a:schemeClr val="dk1"/>
                </a:solidFill>
                <a:latin typeface="Calibri"/>
                <a:ea typeface="Calibri"/>
                <a:cs typeface="Calibri"/>
                <a:sym typeface="Calibri"/>
              </a:rPr>
              <a:t>IATG 03.20 – Lotting and Batching</a:t>
            </a:r>
            <a:endParaRPr lang="en-GB"/>
          </a:p>
          <a:p>
            <a:pPr marL="0" marR="0" lvl="0" indent="0" algn="l" rtl="0">
              <a:lnSpc>
                <a:spcPct val="100000"/>
              </a:lnSpc>
              <a:spcBef>
                <a:spcPts val="0"/>
              </a:spcBef>
              <a:spcAft>
                <a:spcPts val="0"/>
              </a:spcAft>
              <a:buClr>
                <a:schemeClr val="dk1"/>
              </a:buClr>
              <a:buSzPts val="1200"/>
              <a:buFont typeface="Calibri"/>
              <a:buNone/>
            </a:pPr>
            <a:endParaRPr lang="en-IE" sz="1200" b="1">
              <a:solidFill>
                <a:schemeClr val="dk1"/>
              </a:solidFill>
              <a:latin typeface="Calibri"/>
              <a:ea typeface="Calibri"/>
              <a:cs typeface="Calibri"/>
              <a:sym typeface="Calibri"/>
            </a:endParaRPr>
          </a:p>
        </p:txBody>
      </p:sp>
      <p:sp>
        <p:nvSpPr>
          <p:cNvPr id="174" name="Google Shape;174;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12</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1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0" name="Google Shape;180;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IE" sz="1200" b="1">
                <a:solidFill>
                  <a:schemeClr val="dk1"/>
                </a:solidFill>
                <a:latin typeface="Calibri"/>
                <a:ea typeface="Calibri"/>
                <a:cs typeface="Calibri"/>
                <a:sym typeface="Calibri"/>
              </a:rPr>
              <a:t>Introduce and explain the several types of ammunition stockpiles, their usefulness and where they may be used.</a:t>
            </a:r>
          </a:p>
          <a:p>
            <a:pPr marL="171450" indent="-95250">
              <a:buClr>
                <a:schemeClr val="dk1"/>
              </a:buClr>
              <a:buSzPts val="1200"/>
              <a:defRPr/>
            </a:pPr>
            <a:endParaRPr lang="en-GB" u="sng"/>
          </a:p>
          <a:p>
            <a:pPr marL="171450" marR="0" lvl="0" indent="-95250" algn="l" defTabSz="914400">
              <a:lnSpc>
                <a:spcPct val="100000"/>
              </a:lnSpc>
              <a:spcBef>
                <a:spcPts val="0"/>
              </a:spcBef>
              <a:spcAft>
                <a:spcPts val="0"/>
              </a:spcAft>
              <a:buSzPts val="1200"/>
              <a:buFont typeface="Arial"/>
              <a:buNone/>
              <a:tabLst/>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endParaRPr lang="en-IE" sz="1200" b="1">
              <a:solidFill>
                <a:schemeClr val="dk1"/>
              </a:solidFill>
              <a:latin typeface="Calibri"/>
              <a:ea typeface="Calibri"/>
              <a:cs typeface="Calibri"/>
            </a:endParaRPr>
          </a:p>
          <a:p>
            <a:pPr marL="0" indent="0">
              <a:buClr>
                <a:schemeClr val="dk1"/>
              </a:buClr>
              <a:buSzPts val="1200"/>
            </a:pPr>
            <a:r>
              <a:rPr lang="en-IE" sz="1200" b="1">
                <a:solidFill>
                  <a:schemeClr val="dk1"/>
                </a:solidFill>
                <a:latin typeface="Calibri"/>
                <a:ea typeface="Calibri"/>
                <a:cs typeface="Calibri"/>
                <a:sym typeface="Calibri"/>
              </a:rPr>
              <a:t>IATG 03.10 – Inventory Management</a:t>
            </a:r>
            <a:r>
              <a:rPr lang="en-IE" b="1"/>
              <a:t>.  </a:t>
            </a:r>
            <a:r>
              <a:rPr lang="en-IE"/>
              <a:t>http://data.unsaferguard.org/iatg/en/IATG-03.10-Inventory-management-IATG-V.3.pdf</a:t>
            </a:r>
            <a:endParaRPr/>
          </a:p>
          <a:p>
            <a:pPr marL="171450" lvl="0" indent="-171450" algn="l" rtl="0">
              <a:spcBef>
                <a:spcPts val="0"/>
              </a:spcBef>
              <a:spcAft>
                <a:spcPts val="0"/>
              </a:spcAft>
              <a:buClr>
                <a:schemeClr val="dk1"/>
              </a:buClr>
              <a:buSzPts val="1200"/>
              <a:buFont typeface="Arial"/>
              <a:buChar char="•"/>
            </a:pPr>
            <a:r>
              <a:rPr lang="en-IE" u="none"/>
              <a:t>Operational ammunition and explosives:</a:t>
            </a:r>
            <a:endParaRPr/>
          </a:p>
          <a:p>
            <a:pPr marL="628650" lvl="1" indent="-171450" algn="l" rtl="0">
              <a:spcBef>
                <a:spcPts val="0"/>
              </a:spcBef>
              <a:spcAft>
                <a:spcPts val="0"/>
              </a:spcAft>
              <a:buClr>
                <a:schemeClr val="dk1"/>
              </a:buClr>
              <a:buSzPts val="1200"/>
              <a:buFont typeface="Arial"/>
              <a:buChar char="•"/>
            </a:pPr>
            <a:r>
              <a:rPr lang="en-IE" u="none"/>
              <a:t>The ammunition and explosives necessary to support the routine operations of military, police and other security agencies over an agreed period of time.</a:t>
            </a:r>
            <a:endParaRPr/>
          </a:p>
          <a:p>
            <a:pPr marL="171450" marR="0" lvl="0" indent="-171450" algn="l" rtl="0">
              <a:lnSpc>
                <a:spcPct val="100000"/>
              </a:lnSpc>
              <a:spcBef>
                <a:spcPts val="0"/>
              </a:spcBef>
              <a:spcAft>
                <a:spcPts val="0"/>
              </a:spcAft>
              <a:buClr>
                <a:schemeClr val="dk1"/>
              </a:buClr>
              <a:buSzPts val="1200"/>
              <a:buFont typeface="Arial"/>
              <a:buChar char="•"/>
            </a:pPr>
            <a:r>
              <a:rPr lang="en-IE" u="none"/>
              <a:t>Training ammunition and explosives:  </a:t>
            </a:r>
            <a:endParaRPr/>
          </a:p>
          <a:p>
            <a:pPr marL="628650" marR="0" lvl="1" indent="-171450" algn="l" rtl="0">
              <a:lnSpc>
                <a:spcPct val="100000"/>
              </a:lnSpc>
              <a:spcBef>
                <a:spcPts val="0"/>
              </a:spcBef>
              <a:spcAft>
                <a:spcPts val="0"/>
              </a:spcAft>
              <a:buClr>
                <a:schemeClr val="dk1"/>
              </a:buClr>
              <a:buSzPts val="1200"/>
              <a:buFont typeface="Arial"/>
              <a:buChar char="•"/>
            </a:pPr>
            <a:r>
              <a:rPr lang="en-IE" u="none"/>
              <a:t>The ammunition and explosives necessary to support the routine training of military, police and other security agencies. This will usually be an agreed percentage of the war reserve holdings.  15% would not be unreasonable, dependent on the training activities and frequency.</a:t>
            </a:r>
            <a:endParaRPr/>
          </a:p>
          <a:p>
            <a:pPr marL="171450" marR="0" lvl="0" indent="-171450" algn="l" rtl="0">
              <a:lnSpc>
                <a:spcPct val="100000"/>
              </a:lnSpc>
              <a:spcBef>
                <a:spcPts val="0"/>
              </a:spcBef>
              <a:spcAft>
                <a:spcPts val="0"/>
              </a:spcAft>
              <a:buClr>
                <a:schemeClr val="dk1"/>
              </a:buClr>
              <a:buSzPts val="1200"/>
              <a:buFont typeface="Arial"/>
              <a:buChar char="•"/>
            </a:pPr>
            <a:r>
              <a:rPr lang="en-IE" u="none"/>
              <a:t>Ammunition and explosives awaiting disposal:  </a:t>
            </a:r>
            <a:endParaRPr/>
          </a:p>
          <a:p>
            <a:pPr marL="628650" marR="0" lvl="1" indent="-171450" algn="l" rtl="0">
              <a:lnSpc>
                <a:spcPct val="100000"/>
              </a:lnSpc>
              <a:spcBef>
                <a:spcPts val="0"/>
              </a:spcBef>
              <a:spcAft>
                <a:spcPts val="0"/>
              </a:spcAft>
              <a:buClr>
                <a:schemeClr val="dk1"/>
              </a:buClr>
              <a:buSzPts val="1200"/>
              <a:buFont typeface="Arial"/>
              <a:buChar char="•"/>
            </a:pPr>
            <a:r>
              <a:rPr lang="en-IE"/>
              <a:t>The ammunition and explosives that have been identified as unserviceable, unstable or surplus to requirements. </a:t>
            </a:r>
            <a:endParaRPr/>
          </a:p>
          <a:p>
            <a:pPr marL="0" marR="0" lvl="0" indent="0" algn="l" rtl="0">
              <a:lnSpc>
                <a:spcPct val="100000"/>
              </a:lnSpc>
              <a:spcBef>
                <a:spcPts val="0"/>
              </a:spcBef>
              <a:spcAft>
                <a:spcPts val="0"/>
              </a:spcAft>
              <a:buClr>
                <a:schemeClr val="dk1"/>
              </a:buClr>
              <a:buSzPts val="1200"/>
              <a:buFont typeface="Calibri"/>
              <a:buNone/>
            </a:pPr>
            <a:endParaRPr/>
          </a:p>
          <a:p>
            <a:pPr marL="0" lvl="0" indent="0" algn="l" rtl="0">
              <a:spcBef>
                <a:spcPts val="0"/>
              </a:spcBef>
              <a:spcAft>
                <a:spcPts val="0"/>
              </a:spcAft>
              <a:buNone/>
            </a:pPr>
            <a:r>
              <a:rPr lang="en-IE" b="1" u="none"/>
              <a:t>Not used in Temporary Storage, but explain to participants to provide context:</a:t>
            </a:r>
            <a:endParaRPr b="1" u="none"/>
          </a:p>
          <a:p>
            <a:pPr marL="0" lvl="0" indent="0" algn="l" rtl="0">
              <a:spcBef>
                <a:spcPts val="0"/>
              </a:spcBef>
              <a:spcAft>
                <a:spcPts val="0"/>
              </a:spcAft>
              <a:buNone/>
            </a:pPr>
            <a:endParaRPr/>
          </a:p>
          <a:p>
            <a:pPr marL="171450" lvl="0" indent="-171450" algn="l" rtl="0">
              <a:spcBef>
                <a:spcPts val="0"/>
              </a:spcBef>
              <a:spcAft>
                <a:spcPts val="0"/>
              </a:spcAft>
              <a:buClr>
                <a:schemeClr val="dk1"/>
              </a:buClr>
              <a:buSzPts val="1200"/>
              <a:buFont typeface="Arial"/>
              <a:buChar char="•"/>
            </a:pPr>
            <a:r>
              <a:rPr lang="en-IE" u="none"/>
              <a:t>War reserve ammunition and explosives:  </a:t>
            </a:r>
            <a:endParaRPr/>
          </a:p>
          <a:p>
            <a:pPr marL="628650" lvl="1" indent="-171450" algn="l" rtl="0">
              <a:spcBef>
                <a:spcPts val="0"/>
              </a:spcBef>
              <a:spcAft>
                <a:spcPts val="0"/>
              </a:spcAft>
              <a:buClr>
                <a:schemeClr val="dk1"/>
              </a:buClr>
              <a:buSzPts val="1200"/>
              <a:buFont typeface="Arial"/>
              <a:buChar char="•"/>
            </a:pPr>
            <a:r>
              <a:rPr lang="en-IE" u="none"/>
              <a:t>The ammunition and explosives necessary to support the operations of military, police and other security agencies during external conflict or general war over an agreed period of time.  30 days at intensive expenditure rates is often used as the time period.</a:t>
            </a:r>
            <a:endParaRPr/>
          </a:p>
          <a:p>
            <a:pPr marL="171450" lvl="0" indent="-171450" algn="l" rtl="0">
              <a:spcBef>
                <a:spcPts val="0"/>
              </a:spcBef>
              <a:spcAft>
                <a:spcPts val="0"/>
              </a:spcAft>
              <a:buClr>
                <a:schemeClr val="dk1"/>
              </a:buClr>
              <a:buSzPts val="1200"/>
              <a:buFont typeface="Arial"/>
              <a:buChar char="•"/>
            </a:pPr>
            <a:r>
              <a:rPr lang="en-IE" u="none"/>
              <a:t>Experimental ammunition and explosives:  </a:t>
            </a:r>
            <a:endParaRPr/>
          </a:p>
          <a:p>
            <a:pPr marL="628650" lvl="1" indent="-171450" algn="l" rtl="0">
              <a:spcBef>
                <a:spcPts val="0"/>
              </a:spcBef>
              <a:spcAft>
                <a:spcPts val="0"/>
              </a:spcAft>
              <a:buClr>
                <a:schemeClr val="dk1"/>
              </a:buClr>
              <a:buSzPts val="1200"/>
              <a:buFont typeface="Arial"/>
              <a:buChar char="•"/>
            </a:pPr>
            <a:r>
              <a:rPr lang="en-IE" u="none"/>
              <a:t>This type of ammunition is usually only held by those nations with a research, development and production capability.  These holdings will be minimal, but must be included for intellectual accuracy.</a:t>
            </a:r>
            <a:endParaRPr/>
          </a:p>
          <a:p>
            <a:pPr marL="171450" lvl="0" indent="-171450" algn="l" rtl="0">
              <a:spcBef>
                <a:spcPts val="0"/>
              </a:spcBef>
              <a:spcAft>
                <a:spcPts val="0"/>
              </a:spcAft>
              <a:buClr>
                <a:schemeClr val="dk1"/>
              </a:buClr>
              <a:buSzPts val="1200"/>
              <a:buFont typeface="Arial"/>
              <a:buChar char="•"/>
            </a:pPr>
            <a:r>
              <a:rPr lang="en-IE" u="none"/>
              <a:t>Production ammunition:  </a:t>
            </a:r>
            <a:endParaRPr/>
          </a:p>
          <a:p>
            <a:pPr marL="628650" lvl="1" indent="-171450" algn="l" rtl="0">
              <a:spcBef>
                <a:spcPts val="0"/>
              </a:spcBef>
              <a:spcAft>
                <a:spcPts val="0"/>
              </a:spcAft>
              <a:buClr>
                <a:schemeClr val="dk1"/>
              </a:buClr>
              <a:buSzPts val="1200"/>
              <a:buFont typeface="Arial"/>
              <a:buChar char="•"/>
            </a:pPr>
            <a:r>
              <a:rPr lang="en-IE" u="none"/>
              <a:t>This </a:t>
            </a:r>
            <a:r>
              <a:rPr lang="en-IE"/>
              <a:t>type of ammunition is usually only held by those nations with a production capability. The ammunition and explosives that have been produced and are awaiting sale under the control of the manufacturer. These may be available to the military during general war but would not form part of the war reserve as their availability cannot be guaranteed.</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marR="0" lvl="0" indent="0" algn="l" rtl="0">
              <a:lnSpc>
                <a:spcPct val="100000"/>
              </a:lnSpc>
              <a:spcBef>
                <a:spcPts val="0"/>
              </a:spcBef>
              <a:spcAft>
                <a:spcPts val="0"/>
              </a:spcAft>
              <a:buClr>
                <a:schemeClr val="dk1"/>
              </a:buClr>
              <a:buSzPts val="1200"/>
              <a:buFont typeface="Arial"/>
              <a:buNone/>
            </a:pPr>
            <a:endParaRPr sz="1200">
              <a:solidFill>
                <a:schemeClr val="dk1"/>
              </a:solidFill>
              <a:latin typeface="Calibri"/>
              <a:ea typeface="Calibri"/>
              <a:cs typeface="Calibri"/>
              <a:sym typeface="Calibri"/>
            </a:endParaRPr>
          </a:p>
        </p:txBody>
      </p:sp>
      <p:sp>
        <p:nvSpPr>
          <p:cNvPr id="181" name="Google Shape;181;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14</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1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9" name="Google Shape;189;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171450" indent="-171450">
              <a:buClr>
                <a:schemeClr val="dk1"/>
              </a:buClr>
              <a:buSzPts val="1200"/>
              <a:buFont typeface="Arial"/>
              <a:buChar char="•"/>
            </a:pPr>
            <a:r>
              <a:rPr lang="en-IE" sz="1200" b="1">
                <a:solidFill>
                  <a:schemeClr val="dk1"/>
                </a:solidFill>
                <a:latin typeface="Calibri"/>
                <a:ea typeface="Calibri"/>
                <a:cs typeface="Calibri"/>
                <a:sym typeface="Calibri"/>
              </a:rPr>
              <a:t>Provide the participants with the definition of a stack</a:t>
            </a:r>
            <a:r>
              <a:rPr lang="en-IE" b="1"/>
              <a:t> and 'Unit Of Space'</a:t>
            </a:r>
            <a:endParaRPr lang="en-IE" sz="1200" b="1">
              <a:solidFill>
                <a:schemeClr val="dk1"/>
              </a:solidFill>
              <a:latin typeface="Calibri"/>
              <a:ea typeface="Calibri"/>
              <a:cs typeface="Calibri"/>
            </a:endParaRPr>
          </a:p>
          <a:p>
            <a:pPr marL="171450" lvl="0" indent="-171450" algn="l" rtl="0">
              <a:spcBef>
                <a:spcPts val="0"/>
              </a:spcBef>
              <a:spcAft>
                <a:spcPts val="0"/>
              </a:spcAft>
              <a:buClr>
                <a:schemeClr val="dk1"/>
              </a:buClr>
              <a:buSzPts val="1200"/>
              <a:buFont typeface="Arial"/>
              <a:buChar char="•"/>
            </a:pPr>
            <a:endParaRPr lang="en-GB" sz="1200" b="0" i="0" u="none" strike="noStrike" cap="none">
              <a:solidFill>
                <a:schemeClr val="dk1"/>
              </a:solidFill>
              <a:effectLst/>
              <a:latin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endParaRPr lang="en-GB" b="0" u="sng">
              <a:latin typeface="Arial"/>
              <a:ea typeface="Arial"/>
              <a:cs typeface="Arial"/>
              <a:sym typeface="Arial"/>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It is generally assumed for planning purposes that the volume of most pallets or unit load containers equate to one cubic metre, with an average weight of 1 tonne. </a:t>
            </a:r>
            <a:endParaRPr lang="en-IE"/>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This approach simplifies ammunition storage planning, as the number of UOS within an explosive storehouse may be easily calculated by a simple volume measurement. </a:t>
            </a:r>
            <a:endParaRPr lang="en-IE"/>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A small amount of space can be deducted to allow for:</a:t>
            </a: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maximum safe stacking height for the ammunition </a:t>
            </a:r>
            <a:endParaRPr lang="en-IE"/>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aisles wide enough for the type of mechanical handling equipment being used [not likely to be used in Ammunition Containers]</a:t>
            </a:r>
            <a:endParaRPr lang="en-IE"/>
          </a:p>
          <a:p>
            <a:pPr marL="628650" marR="0" lvl="1"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a 500mm air gap from the front wall of the ESH to ammunition stacks; and [may be less in Ammunition Containers]</a:t>
            </a:r>
          </a:p>
          <a:p>
            <a:pPr marL="628650" marR="0" lvl="1"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a 500mm air gap between the exterior walls of the ESH and the ammunition stacks. [may be less in Ammunition Containers]</a:t>
            </a:r>
            <a:endParaRPr lang="en-GB" sz="1200" b="0" i="0" u="none" strike="noStrike" cap="none">
              <a:solidFill>
                <a:schemeClr val="dk1"/>
              </a:solidFill>
              <a:effectLst/>
              <a:latin typeface="Calibri"/>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Calibri"/>
                <a:ea typeface="Calibri"/>
                <a:cs typeface="Calibri"/>
                <a:sym typeface="Calibri"/>
              </a:rPr>
              <a:t>References/further reading</a:t>
            </a:r>
            <a:endParaRPr/>
          </a:p>
          <a:p>
            <a:pPr marL="0" marR="0" lvl="0" indent="0" algn="l" rtl="0">
              <a:lnSpc>
                <a:spcPct val="100000"/>
              </a:lnSpc>
              <a:spcBef>
                <a:spcPts val="0"/>
              </a:spcBef>
              <a:spcAft>
                <a:spcPts val="0"/>
              </a:spcAft>
              <a:buClr>
                <a:schemeClr val="dk1"/>
              </a:buClr>
              <a:buSzPts val="1200"/>
              <a:buFont typeface="Calibri"/>
              <a:buNone/>
            </a:pPr>
            <a:r>
              <a:rPr lang="en-IE" sz="1200" b="1">
                <a:solidFill>
                  <a:schemeClr val="dk1"/>
                </a:solidFill>
                <a:latin typeface="Calibri"/>
                <a:ea typeface="Calibri"/>
                <a:cs typeface="Calibri"/>
                <a:sym typeface="Calibri"/>
              </a:rPr>
              <a:t>IATG 03.10 – Inventory Management</a:t>
            </a:r>
            <a:endParaRPr/>
          </a:p>
          <a:p>
            <a:pPr marL="628650" lvl="1" indent="-95250" algn="l" rtl="0">
              <a:spcBef>
                <a:spcPts val="0"/>
              </a:spcBef>
              <a:spcAft>
                <a:spcPts val="0"/>
              </a:spcAft>
              <a:buClr>
                <a:schemeClr val="dk1"/>
              </a:buClr>
              <a:buSzPts val="12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200"/>
              <a:buFont typeface="Arial"/>
              <a:buNone/>
            </a:pPr>
            <a:endParaRPr sz="1200">
              <a:solidFill>
                <a:schemeClr val="dk1"/>
              </a:solidFill>
              <a:latin typeface="Calibri"/>
              <a:ea typeface="Calibri"/>
              <a:cs typeface="Calibri"/>
              <a:sym typeface="Calibri"/>
            </a:endParaRPr>
          </a:p>
        </p:txBody>
      </p:sp>
      <p:sp>
        <p:nvSpPr>
          <p:cNvPr id="190" name="Google Shape;190;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15</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1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7" name="Google Shape;197;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IE" sz="1200" b="1">
                <a:solidFill>
                  <a:schemeClr val="dk1"/>
                </a:solidFill>
                <a:latin typeface="Calibri"/>
                <a:ea typeface="Calibri"/>
                <a:cs typeface="Calibri"/>
                <a:sym typeface="Calibri"/>
              </a:rPr>
              <a:t>Introduce and explain the Unit of Space concept and provide an example floor plan or model that demonstrates this concept.</a:t>
            </a:r>
          </a:p>
          <a:p>
            <a:pPr marL="0" lvl="0" indent="0" algn="l" rtl="0">
              <a:spcBef>
                <a:spcPts val="0"/>
              </a:spcBef>
              <a:spcAft>
                <a:spcPts val="0"/>
              </a:spcAft>
              <a:buNone/>
            </a:pPr>
            <a:endParaRPr lang="en-GB" sz="1200" b="0" i="0" u="none" strike="noStrike" cap="none">
              <a:solidFill>
                <a:schemeClr val="dk1"/>
              </a:solidFill>
              <a:effectLst/>
              <a:latin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endParaRPr lang="en-GB" b="0" u="sng">
              <a:latin typeface="Arial"/>
              <a:ea typeface="Arial"/>
              <a:cs typeface="Arial"/>
              <a:sym typeface="Arial"/>
            </a:endParaRPr>
          </a:p>
          <a:p>
            <a:pPr marL="0" lvl="0" indent="0" algn="l" rtl="0">
              <a:spcBef>
                <a:spcPts val="0"/>
              </a:spcBef>
              <a:spcAft>
                <a:spcPts val="0"/>
              </a:spcAft>
              <a:buNone/>
            </a:pPr>
            <a:endParaRPr lang="en-GB" sz="1200" b="0" i="0" u="none" strike="noStrike" cap="none">
              <a:solidFill>
                <a:schemeClr val="dk1"/>
              </a:solidFill>
              <a:effectLst/>
              <a:latin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Calibri"/>
                <a:ea typeface="Calibri"/>
                <a:cs typeface="Calibri"/>
                <a:sym typeface="Calibri"/>
              </a:rPr>
              <a:t>References/further reading</a:t>
            </a:r>
            <a:endParaRPr lang="en-GB"/>
          </a:p>
          <a:p>
            <a:pPr marL="0" marR="0" lvl="0" indent="0" algn="l" rtl="0">
              <a:lnSpc>
                <a:spcPct val="100000"/>
              </a:lnSpc>
              <a:spcBef>
                <a:spcPts val="0"/>
              </a:spcBef>
              <a:spcAft>
                <a:spcPts val="0"/>
              </a:spcAft>
              <a:buClr>
                <a:schemeClr val="dk1"/>
              </a:buClr>
              <a:buSzPts val="1200"/>
              <a:buFont typeface="Calibri"/>
              <a:buNone/>
            </a:pPr>
            <a:r>
              <a:rPr lang="en-GB" sz="1200" b="1">
                <a:solidFill>
                  <a:schemeClr val="dk1"/>
                </a:solidFill>
                <a:latin typeface="Calibri"/>
                <a:ea typeface="Calibri"/>
                <a:cs typeface="Calibri"/>
                <a:sym typeface="Calibri"/>
              </a:rPr>
              <a:t>IATG 03.10 – Inventory Management</a:t>
            </a:r>
            <a:endParaRPr lang="en-GB"/>
          </a:p>
          <a:p>
            <a:pPr marL="0" lvl="0" indent="0" algn="l" rtl="0">
              <a:spcBef>
                <a:spcPts val="0"/>
              </a:spcBef>
              <a:spcAft>
                <a:spcPts val="0"/>
              </a:spcAft>
              <a:buNone/>
            </a:pPr>
            <a:endParaRPr/>
          </a:p>
          <a:p>
            <a:pPr marL="0" lvl="0" indent="0" algn="l" rtl="0">
              <a:spcBef>
                <a:spcPts val="0"/>
              </a:spcBef>
              <a:spcAft>
                <a:spcPts val="0"/>
              </a:spcAft>
              <a:buClr>
                <a:schemeClr val="dk1"/>
              </a:buClr>
              <a:buSzPts val="1200"/>
              <a:buFont typeface="Arial"/>
              <a:buNone/>
            </a:pPr>
            <a:endParaRPr sz="1200">
              <a:solidFill>
                <a:schemeClr val="dk1"/>
              </a:solidFill>
              <a:latin typeface="Calibri"/>
              <a:ea typeface="Calibri"/>
              <a:cs typeface="Calibri"/>
              <a:sym typeface="Calibri"/>
            </a:endParaRPr>
          </a:p>
        </p:txBody>
      </p:sp>
      <p:sp>
        <p:nvSpPr>
          <p:cNvPr id="198" name="Google Shape;198;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16</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4" name="Google Shape;204;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IE" sz="1200" b="1">
                <a:solidFill>
                  <a:schemeClr val="dk1"/>
                </a:solidFill>
                <a:latin typeface="Calibri"/>
                <a:ea typeface="Calibri"/>
                <a:cs typeface="Calibri"/>
                <a:sym typeface="Calibri"/>
              </a:rPr>
              <a:t>Introduce participants to the use of stack tally cards.</a:t>
            </a:r>
          </a:p>
          <a:p>
            <a:pPr marL="171450" lvl="0" indent="-171450" algn="l" rtl="0">
              <a:spcBef>
                <a:spcPts val="0"/>
              </a:spcBef>
              <a:spcAft>
                <a:spcPts val="0"/>
              </a:spcAft>
              <a:buClr>
                <a:schemeClr val="dk1"/>
              </a:buClr>
              <a:buSzPts val="1200"/>
              <a:buFont typeface="Arial"/>
              <a:buChar char="•"/>
            </a:pPr>
            <a:endParaRPr lang="en-GB" sz="1200" b="0" i="0" u="none" strike="noStrike" cap="none">
              <a:solidFill>
                <a:schemeClr val="dk1"/>
              </a:solidFill>
              <a:effectLst/>
              <a:latin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endParaRPr lang="en-GB" b="0" u="sng">
              <a:latin typeface="Arial"/>
              <a:ea typeface="Arial"/>
              <a:cs typeface="Arial"/>
              <a:sym typeface="Arial"/>
            </a:endParaRPr>
          </a:p>
          <a:p>
            <a:pPr marL="0" indent="0"/>
            <a:r>
              <a:rPr lang="en-GB"/>
              <a:t>Give a hand out of a Stack tally Card to participants, </a:t>
            </a:r>
            <a:r>
              <a:rPr lang="en-GB" b="1"/>
              <a:t>IATG 03.10 – Inventory Management, Page 12</a:t>
            </a:r>
            <a:endParaRPr lang="en-GB"/>
          </a:p>
          <a:p>
            <a:pPr marL="171450" lvl="0" indent="-171450" algn="l" rtl="0">
              <a:spcBef>
                <a:spcPts val="0"/>
              </a:spcBef>
              <a:spcAft>
                <a:spcPts val="0"/>
              </a:spcAft>
              <a:buClr>
                <a:schemeClr val="dk1"/>
              </a:buClr>
              <a:buSzPts val="1200"/>
              <a:buFont typeface="Arial"/>
              <a:buChar char="•"/>
            </a:pPr>
            <a:r>
              <a:rPr lang="en-IE"/>
              <a:t>The use of stack tally cards is an effective measure that supports accurate ammunition accounting, assists in stock taking and deters theft. </a:t>
            </a:r>
          </a:p>
          <a:p>
            <a:pPr marL="171450" lvl="0" indent="-171450" algn="l" rtl="0">
              <a:spcBef>
                <a:spcPts val="0"/>
              </a:spcBef>
              <a:spcAft>
                <a:spcPts val="0"/>
              </a:spcAft>
              <a:buClr>
                <a:schemeClr val="dk1"/>
              </a:buClr>
              <a:buSzPts val="1200"/>
              <a:buFont typeface="Arial"/>
              <a:buChar char="•"/>
            </a:pPr>
            <a:r>
              <a:rPr lang="en-IE"/>
              <a:t>Each stack of ammunition should have a tally card(s) attached to it that records the following information for that particular stack.  </a:t>
            </a:r>
          </a:p>
          <a:p>
            <a:pPr marL="171450" lvl="0" indent="-171450" algn="l" rtl="0">
              <a:spcBef>
                <a:spcPts val="0"/>
              </a:spcBef>
              <a:spcAft>
                <a:spcPts val="0"/>
              </a:spcAft>
              <a:buClr>
                <a:schemeClr val="dk1"/>
              </a:buClr>
              <a:buSzPts val="1200"/>
              <a:buFont typeface="Arial"/>
              <a:buChar char="•"/>
            </a:pPr>
            <a:r>
              <a:rPr lang="en-IE"/>
              <a:t>Stack tally cards should be placed in plastic envelopes or suitable substitutes to prevent deterioration of the forms and to protect them from moisture. </a:t>
            </a:r>
          </a:p>
          <a:p>
            <a:pPr marL="171450" lvl="0" indent="-171450" algn="l" rtl="0">
              <a:spcBef>
                <a:spcPts val="0"/>
              </a:spcBef>
              <a:spcAft>
                <a:spcPts val="0"/>
              </a:spcAft>
              <a:buClr>
                <a:schemeClr val="dk1"/>
              </a:buClr>
              <a:buSzPts val="1200"/>
              <a:buFont typeface="Arial"/>
              <a:buChar char="•"/>
            </a:pPr>
            <a:r>
              <a:rPr lang="en-IE"/>
              <a:t>When the form is completed, or the last lot or batch of that particular ammunition has been issued, then the stack tally card should be kept for at least two years by the ammunition depot's stock taking department. </a:t>
            </a:r>
          </a:p>
          <a:p>
            <a:pPr marL="171450" lvl="0" indent="-171450" algn="l" rtl="0">
              <a:spcBef>
                <a:spcPts val="0"/>
              </a:spcBef>
              <a:spcAft>
                <a:spcPts val="0"/>
              </a:spcAft>
              <a:buClr>
                <a:schemeClr val="dk1"/>
              </a:buClr>
              <a:buSzPts val="1200"/>
              <a:buFont typeface="Arial"/>
              <a:buChar char="•"/>
            </a:pPr>
            <a:r>
              <a:rPr lang="en-IE"/>
              <a:t>This allows future reconciliation of ammunition accounts should a discrepancy occur in the future during stock taking or audit.</a:t>
            </a:r>
          </a:p>
          <a:p>
            <a:pPr marL="0" lvl="0" indent="0" algn="l" rtl="0">
              <a:spcBef>
                <a:spcPts val="0"/>
              </a:spcBef>
              <a:spcAft>
                <a:spcPts val="0"/>
              </a:spcAft>
              <a:buNone/>
            </a:pPr>
            <a:endParaRPr lang="en-IE"/>
          </a:p>
          <a:p>
            <a:pPr marL="0" lvl="0" indent="0" algn="l" rtl="0">
              <a:spcBef>
                <a:spcPts val="0"/>
              </a:spcBef>
              <a:spcAft>
                <a:spcPts val="0"/>
              </a:spcAft>
              <a:buNone/>
            </a:pPr>
            <a:r>
              <a:rPr lang="en-IE" b="1" u="none"/>
              <a:t>A stack tally card should record the following information: </a:t>
            </a:r>
          </a:p>
          <a:p>
            <a:pPr marL="171450" lvl="0" indent="-171450" algn="l" rtl="0">
              <a:spcBef>
                <a:spcPts val="0"/>
              </a:spcBef>
              <a:spcAft>
                <a:spcPts val="0"/>
              </a:spcAft>
              <a:buClr>
                <a:schemeClr val="dk1"/>
              </a:buClr>
              <a:buSzPts val="1200"/>
              <a:buFont typeface="Arial"/>
              <a:buChar char="•"/>
            </a:pPr>
            <a:r>
              <a:rPr lang="en-IE"/>
              <a:t>Grid locator reference to identify where in the building or area it is</a:t>
            </a:r>
          </a:p>
          <a:p>
            <a:pPr marL="171450" lvl="0" indent="-171450" algn="l" rtl="0">
              <a:spcBef>
                <a:spcPts val="0"/>
              </a:spcBef>
              <a:spcAft>
                <a:spcPts val="0"/>
              </a:spcAft>
              <a:buClr>
                <a:schemeClr val="dk1"/>
              </a:buClr>
              <a:buSzPts val="1200"/>
              <a:buFont typeface="Arial"/>
              <a:buChar char="•"/>
            </a:pPr>
            <a:r>
              <a:rPr lang="en-IE"/>
              <a:t>The Explosive Storehouse (ESH) number or other site identification number</a:t>
            </a:r>
          </a:p>
          <a:p>
            <a:pPr marL="171450" lvl="0" indent="-171450" algn="l" rtl="0">
              <a:spcBef>
                <a:spcPts val="0"/>
              </a:spcBef>
              <a:spcAft>
                <a:spcPts val="0"/>
              </a:spcAft>
              <a:buClr>
                <a:schemeClr val="dk1"/>
              </a:buClr>
              <a:buSzPts val="1200"/>
              <a:buFont typeface="Arial"/>
              <a:buChar char="•"/>
            </a:pPr>
            <a:r>
              <a:rPr lang="en-IE"/>
              <a:t>Full description of ammunition</a:t>
            </a:r>
          </a:p>
          <a:p>
            <a:pPr marL="171450" lvl="0" indent="-171450" algn="l" rtl="0">
              <a:spcBef>
                <a:spcPts val="0"/>
              </a:spcBef>
              <a:spcAft>
                <a:spcPts val="0"/>
              </a:spcAft>
              <a:buClr>
                <a:schemeClr val="dk1"/>
              </a:buClr>
              <a:buSzPts val="1200"/>
              <a:buFont typeface="Arial"/>
              <a:buChar char="•"/>
            </a:pPr>
            <a:r>
              <a:rPr lang="en-IE"/>
              <a:t>Ammunition Descriptive Asset Codes (ADAC) number or similar asset code system</a:t>
            </a:r>
          </a:p>
          <a:p>
            <a:pPr marL="171450" lvl="0" indent="-171450" algn="l" rtl="0">
              <a:spcBef>
                <a:spcPts val="0"/>
              </a:spcBef>
              <a:spcAft>
                <a:spcPts val="0"/>
              </a:spcAft>
              <a:buClr>
                <a:schemeClr val="dk1"/>
              </a:buClr>
              <a:buSzPts val="1200"/>
              <a:buFont typeface="Arial"/>
              <a:buChar char="•"/>
            </a:pPr>
            <a:r>
              <a:rPr lang="en-IE"/>
              <a:t>Lot and/or batch number, (a separate card should be used for each lot and/or batch number)</a:t>
            </a:r>
          </a:p>
          <a:p>
            <a:pPr marL="171450" lvl="0" indent="-171450" algn="l" rtl="0">
              <a:spcBef>
                <a:spcPts val="0"/>
              </a:spcBef>
              <a:spcAft>
                <a:spcPts val="0"/>
              </a:spcAft>
              <a:buClr>
                <a:schemeClr val="dk1"/>
              </a:buClr>
              <a:buSzPts val="1200"/>
              <a:buFont typeface="Arial"/>
              <a:buChar char="•"/>
            </a:pPr>
            <a:r>
              <a:rPr lang="en-IE"/>
              <a:t>Ammunition condition code, </a:t>
            </a:r>
            <a:r>
              <a:rPr lang="en-IE" err="1"/>
              <a:t>eg</a:t>
            </a:r>
            <a:r>
              <a:rPr lang="en-IE"/>
              <a:t> 'serviceable', 'constrained'</a:t>
            </a:r>
          </a:p>
          <a:p>
            <a:pPr marL="171450" lvl="0" indent="-171450" algn="l" rtl="0">
              <a:spcBef>
                <a:spcPts val="0"/>
              </a:spcBef>
              <a:spcAft>
                <a:spcPts val="0"/>
              </a:spcAft>
              <a:buClr>
                <a:schemeClr val="dk1"/>
              </a:buClr>
              <a:buSzPts val="1200"/>
              <a:buFont typeface="Arial"/>
              <a:buChar char="•"/>
            </a:pPr>
            <a:r>
              <a:rPr lang="en-IE"/>
              <a:t>A record of transactions for that stack by quantity, lot/batch number and date</a:t>
            </a:r>
          </a:p>
          <a:p>
            <a:pPr marL="171450" lvl="0" indent="-171450" algn="l" rtl="0">
              <a:spcBef>
                <a:spcPts val="0"/>
              </a:spcBef>
              <a:spcAft>
                <a:spcPts val="0"/>
              </a:spcAft>
              <a:buClr>
                <a:schemeClr val="dk1"/>
              </a:buClr>
              <a:buSzPts val="1200"/>
              <a:buFont typeface="Arial"/>
              <a:buChar char="•"/>
            </a:pPr>
            <a:r>
              <a:rPr lang="en-IE"/>
              <a:t>The issue or receipt voucher reference for each transaction.</a:t>
            </a:r>
          </a:p>
          <a:p>
            <a:pPr marL="0" lvl="0" indent="0" algn="l" rtl="0">
              <a:spcBef>
                <a:spcPts val="0"/>
              </a:spcBef>
              <a:spcAft>
                <a:spcPts val="0"/>
              </a:spcAft>
              <a:buNone/>
            </a:pPr>
            <a:endParaRPr lang="en-GB" sz="1200" b="0" i="0" u="none" strike="noStrike" cap="none">
              <a:solidFill>
                <a:schemeClr val="dk1"/>
              </a:solidFill>
              <a:effectLst/>
              <a:latin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Calibri"/>
                <a:ea typeface="Calibri"/>
                <a:cs typeface="Calibri"/>
                <a:sym typeface="Calibri"/>
              </a:rPr>
              <a:t>References/further reading</a:t>
            </a:r>
            <a:endParaRPr lang="en-GB"/>
          </a:p>
          <a:p>
            <a:pPr marL="0" indent="0">
              <a:buClr>
                <a:schemeClr val="dk1"/>
              </a:buClr>
              <a:buSzPts val="1200"/>
            </a:pPr>
            <a:r>
              <a:rPr lang="en-GB" sz="1200" b="1">
                <a:solidFill>
                  <a:schemeClr val="dk1"/>
                </a:solidFill>
                <a:latin typeface="Calibri"/>
                <a:ea typeface="Calibri"/>
                <a:cs typeface="Calibri"/>
                <a:sym typeface="Calibri"/>
              </a:rPr>
              <a:t>IATG 03.10 – Inventory Management</a:t>
            </a:r>
            <a:r>
              <a:rPr lang="en-GB" b="1"/>
              <a:t>, Page 12</a:t>
            </a:r>
            <a:endParaRPr lang="en-GB"/>
          </a:p>
          <a:p>
            <a:pPr marL="0" lvl="0" indent="0" algn="l" rtl="0">
              <a:spcBef>
                <a:spcPts val="0"/>
              </a:spcBef>
              <a:spcAft>
                <a:spcPts val="0"/>
              </a:spcAft>
              <a:buClr>
                <a:schemeClr val="dk1"/>
              </a:buClr>
              <a:buSzPts val="1200"/>
              <a:buFont typeface="Arial"/>
              <a:buNone/>
            </a:pPr>
            <a:endParaRPr sz="1200">
              <a:solidFill>
                <a:schemeClr val="dk1"/>
              </a:solidFill>
              <a:latin typeface="Calibri"/>
              <a:ea typeface="Calibri"/>
              <a:cs typeface="Calibri"/>
              <a:sym typeface="Calibri"/>
            </a:endParaRPr>
          </a:p>
        </p:txBody>
      </p:sp>
      <p:sp>
        <p:nvSpPr>
          <p:cNvPr id="205" name="Google Shape;205;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17</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1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8" name="Google Shape;218;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sz="1200">
                <a:solidFill>
                  <a:schemeClr val="dk1"/>
                </a:solidFill>
                <a:latin typeface="Calibri"/>
                <a:ea typeface="Calibri"/>
                <a:cs typeface="Calibri"/>
                <a:sym typeface="Calibri"/>
              </a:rPr>
              <a:t>Discuss with the class the requirement to accurately account for ammunition and explosives and highlight its benefits.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IE" sz="1200" b="0" i="0" u="sng" strike="noStrike" cap="none">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endParaRPr lang="en-GB" sz="1200" b="0" i="0" u="sng" strike="noStrike" cap="none">
              <a:solidFill>
                <a:schemeClr val="dk1"/>
              </a:solidFill>
              <a:effectLst/>
              <a:latin typeface="Arial"/>
              <a:ea typeface="Calibri"/>
              <a:cs typeface="Arial"/>
              <a:sym typeface="Arial"/>
            </a:endParaRPr>
          </a:p>
          <a:p>
            <a:pPr marL="0" indent="0">
              <a:defRPr/>
            </a:pPr>
            <a:r>
              <a:rPr lang="en-IE" sz="1200">
                <a:solidFill>
                  <a:schemeClr val="dk1"/>
                </a:solidFill>
                <a:latin typeface="Calibri"/>
                <a:ea typeface="Calibri"/>
                <a:cs typeface="Calibri"/>
                <a:sym typeface="Calibri"/>
              </a:rPr>
              <a:t>Using a whiteboard ask the participants to list </a:t>
            </a:r>
            <a:r>
              <a:rPr lang="en-IE"/>
              <a:t>the:</a:t>
            </a:r>
          </a:p>
          <a:p>
            <a:pPr marL="342900" marR="0" lvl="0" indent="-342900" algn="l" defTabSz="914400">
              <a:lnSpc>
                <a:spcPct val="100000"/>
              </a:lnSpc>
              <a:spcBef>
                <a:spcPts val="0"/>
              </a:spcBef>
              <a:spcAft>
                <a:spcPts val="0"/>
              </a:spcAft>
              <a:buSzPts val="1400"/>
              <a:buAutoNum type="arabicPeriod"/>
              <a:tabLst/>
              <a:defRPr/>
            </a:pPr>
            <a:r>
              <a:rPr lang="en-IE"/>
              <a:t>possible</a:t>
            </a:r>
            <a:r>
              <a:rPr lang="en-IE" sz="1200">
                <a:solidFill>
                  <a:schemeClr val="dk1"/>
                </a:solidFill>
                <a:latin typeface="Calibri"/>
                <a:ea typeface="Calibri"/>
                <a:cs typeface="Calibri"/>
                <a:sym typeface="Calibri"/>
              </a:rPr>
              <a:t> negative effects of implementing poor or no accounting activities</a:t>
            </a:r>
            <a:endParaRPr lang="en-IE"/>
          </a:p>
          <a:p>
            <a:pPr marL="342900" indent="-342900">
              <a:buAutoNum type="arabicPeriod"/>
            </a:pPr>
            <a:r>
              <a:rPr lang="en-IE"/>
              <a:t>The benefits of good ammunition management practices</a:t>
            </a:r>
            <a:endParaRPr lang="en-IE" sz="1200" b="0" i="0" u="none" strike="noStrike" cap="none">
              <a:solidFill>
                <a:schemeClr val="dk1"/>
              </a:solidFill>
              <a:effectLst/>
              <a:latin typeface="Calibri"/>
              <a:cs typeface="Calibri"/>
            </a:endParaRPr>
          </a:p>
          <a:p>
            <a:pPr marL="0" indent="0"/>
            <a:endParaRPr lang="en-GB"/>
          </a:p>
          <a:p>
            <a:pPr marL="0" lvl="0" indent="0" algn="l" rtl="0">
              <a:spcBef>
                <a:spcPts val="0"/>
              </a:spcBef>
              <a:spcAft>
                <a:spcPts val="0"/>
              </a:spcAft>
              <a:buNone/>
            </a:pPr>
            <a:r>
              <a:rPr lang="en-GB" sz="1200" b="0" i="0" u="sng" strike="noStrike" cap="none">
                <a:solidFill>
                  <a:schemeClr val="dk1"/>
                </a:solidFill>
                <a:effectLst/>
                <a:latin typeface="Calibri"/>
                <a:ea typeface="Calibri"/>
                <a:cs typeface="Calibri"/>
                <a:sym typeface="Calibri"/>
              </a:rPr>
              <a:t>References/further reading</a:t>
            </a:r>
            <a:endParaRPr lang="en-GB"/>
          </a:p>
          <a:p>
            <a:pPr marL="0" indent="0"/>
            <a:r>
              <a:rPr lang="en-GB" b="1"/>
              <a:t>IATG 03.10 – Inventory Management</a:t>
            </a:r>
            <a:endParaRPr lang="en-GB"/>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Ammunition is an expensive commodity which could be regarded as an ‘insurance’ policy for the nation. It is hoped that it will never be needed, but long production lead times and national security commitments mean that it must be procured in advance in order that it is available on demand. This all comes at a cost which means that the inventory management systems should not only be capable of accounting for ammunition in great detail to support explosive safety but should also be designed to ensure that best ‘value for money’ is obtained from the ammunition.</a:t>
            </a:r>
            <a:endParaRPr sz="120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Ammunition and explosives may deteriorate more rapidly or become damaged unless they are correctly stored, handled and transported, with the resultant effect that they may fail to function as designed and may become dangerous in storage, handling, transport and use. An accurate assessment of a munition’s life is of paramount importance in terms of safety, performance and cost.</a:t>
            </a:r>
            <a:endParaRPr sz="120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Effective inventory management is an important component in a national authority's ‘Duty of Care’ to ensure that only ammunition that is serviceable and safe to use is issued to security agencies for both training and operational use. There is also a ‘Duty of Care’ to protect the civilian population in the local areas around explosive storage areas with appropriate quantity distances based on accurate net explosives weight of stocks.</a:t>
            </a:r>
            <a:endParaRPr sz="120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ability to rapidly detect inadvertent inaccuracy in accounting, loss of, theft from or diversion from the national stockpile is also a key control measure of effective stockpile management. Ineffective stock accounting systems significantly increase the risk of proliferation.</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219" name="Google Shape;219;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18</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2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6" name="Google Shape;226;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IE" sz="1200" b="1">
                <a:solidFill>
                  <a:schemeClr val="dk1"/>
                </a:solidFill>
                <a:latin typeface="Calibri"/>
                <a:ea typeface="Calibri"/>
                <a:cs typeface="Calibri"/>
                <a:sym typeface="Calibri"/>
              </a:rPr>
              <a:t>Phase 2. Development (</a:t>
            </a:r>
            <a:r>
              <a:rPr lang="en-IE" sz="1200">
                <a:solidFill>
                  <a:schemeClr val="dk1"/>
                </a:solidFill>
                <a:latin typeface="Calibri"/>
                <a:ea typeface="Calibri"/>
                <a:cs typeface="Calibri"/>
                <a:sym typeface="Calibri"/>
              </a:rPr>
              <a:t>Time allocation - 150 min</a:t>
            </a:r>
            <a:r>
              <a:rPr lang="en-IE" sz="1200" b="1">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IE" sz="1200">
                <a:solidFill>
                  <a:schemeClr val="dk1"/>
                </a:solidFill>
                <a:latin typeface="Calibri"/>
                <a:ea typeface="Calibri"/>
                <a:cs typeface="Calibri"/>
                <a:sym typeface="Calibri"/>
              </a:rPr>
              <a:t>Stage 2 (Time allocation 50 mins) – Inspections, Faults and Restrictions of Ammunition</a:t>
            </a:r>
            <a:r>
              <a:rPr lang="en-IE"/>
              <a:t> </a:t>
            </a:r>
          </a:p>
          <a:p>
            <a:pPr marL="0" lvl="0" indent="0" algn="l" rtl="0">
              <a:spcBef>
                <a:spcPts val="0"/>
              </a:spcBef>
              <a:spcAft>
                <a:spcPts val="0"/>
              </a:spcAft>
              <a:buNone/>
            </a:pPr>
            <a:endParaRPr lang="en-IE"/>
          </a:p>
          <a:p>
            <a:pPr marL="0" lvl="0" indent="0" algn="l" rtl="0">
              <a:spcBef>
                <a:spcPts val="0"/>
              </a:spcBef>
              <a:spcAft>
                <a:spcPts val="0"/>
              </a:spcAft>
              <a:buNone/>
            </a:pPr>
            <a:endParaRPr/>
          </a:p>
        </p:txBody>
      </p:sp>
      <p:sp>
        <p:nvSpPr>
          <p:cNvPr id="227" name="Google Shape;227;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19</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2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2" name="Google Shape;232;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sz="1200" b="1">
                <a:solidFill>
                  <a:schemeClr val="dk1"/>
                </a:solidFill>
                <a:latin typeface="Calibri"/>
                <a:ea typeface="Calibri"/>
                <a:cs typeface="Calibri"/>
                <a:sym typeface="Calibri"/>
              </a:rPr>
              <a:t>Discuss with the class the requirement to accurately account for ammunition and explosives and highlight its benefits</a:t>
            </a:r>
            <a:r>
              <a:rPr lang="en-IE" sz="1200">
                <a:solidFill>
                  <a:schemeClr val="dk1"/>
                </a:solidFill>
                <a:latin typeface="Calibri"/>
                <a:ea typeface="Calibri"/>
                <a:cs typeface="Calibri"/>
                <a:sym typeface="Calibri"/>
              </a:rPr>
              <a:t>.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IE" sz="1200" b="0" i="0" u="sng" strike="noStrike" cap="none">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endParaRPr lang="en-GB" sz="1200" b="0" i="0" u="sng" strike="noStrike" cap="none">
              <a:solidFill>
                <a:schemeClr val="dk1"/>
              </a:solidFill>
              <a:effectLst/>
              <a:latin typeface="Arial"/>
              <a:ea typeface="Calibri"/>
              <a:cs typeface="Arial"/>
              <a:sym typeface="Arial"/>
            </a:endParaRPr>
          </a:p>
          <a:p>
            <a:pPr marL="0" indent="0"/>
            <a:r>
              <a:rPr lang="en-GB"/>
              <a:t>Emphasise the importance, seriousness and necessity for inspections.</a:t>
            </a:r>
            <a:endParaRPr lang="en-GB" sz="1200" b="0" i="0" u="none" strike="noStrike" cap="none">
              <a:solidFill>
                <a:schemeClr val="dk1"/>
              </a:solidFill>
              <a:effectLst/>
              <a:latin typeface="Calibri"/>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Calibri"/>
                <a:ea typeface="Calibri"/>
                <a:cs typeface="Calibri"/>
                <a:sym typeface="Calibri"/>
              </a:rPr>
              <a:t>References/further reading</a:t>
            </a:r>
            <a:endParaRPr/>
          </a:p>
          <a:p>
            <a:pPr marL="0" marR="0" lvl="0" indent="0" algn="l" rtl="0">
              <a:lnSpc>
                <a:spcPct val="100000"/>
              </a:lnSpc>
              <a:spcBef>
                <a:spcPts val="0"/>
              </a:spcBef>
              <a:spcAft>
                <a:spcPts val="0"/>
              </a:spcAft>
              <a:buClr>
                <a:schemeClr val="dk1"/>
              </a:buClr>
              <a:buSzPts val="1200"/>
              <a:buFont typeface="Arial"/>
              <a:buNone/>
            </a:pPr>
            <a:r>
              <a:rPr lang="en-IE" sz="1200" b="1">
                <a:solidFill>
                  <a:schemeClr val="dk1"/>
                </a:solidFill>
                <a:latin typeface="Calibri"/>
                <a:ea typeface="Calibri"/>
                <a:cs typeface="Calibri"/>
                <a:sym typeface="Calibri"/>
              </a:rPr>
              <a:t>United Nations Manual of Ammunition Management, 2020 1</a:t>
            </a:r>
            <a:r>
              <a:rPr lang="en-IE" sz="1200" b="1" baseline="30000">
                <a:solidFill>
                  <a:schemeClr val="dk1"/>
                </a:solidFill>
                <a:latin typeface="Calibri"/>
                <a:ea typeface="Calibri"/>
                <a:cs typeface="Calibri"/>
                <a:sym typeface="Calibri"/>
              </a:rPr>
              <a:t>st</a:t>
            </a:r>
            <a:r>
              <a:rPr lang="en-IE" sz="1200" b="1">
                <a:solidFill>
                  <a:schemeClr val="dk1"/>
                </a:solidFill>
                <a:latin typeface="Calibri"/>
                <a:ea typeface="Calibri"/>
                <a:cs typeface="Calibri"/>
                <a:sym typeface="Calibri"/>
              </a:rPr>
              <a:t> Ed</a:t>
            </a:r>
            <a:endParaRPr sz="120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Since ammunition contains high energy material and is designed to be as lethal as possible, it is highly desired that it is safe, reliable and effective during operation, transportation and handling. </a:t>
            </a:r>
            <a:endParaRPr/>
          </a:p>
          <a:p>
            <a:pPr marL="171450" marR="0" lvl="0"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Therefore, inspections and evaluations shall be carried out to ensure that ammunition policy/guidelines are adhered to by units. </a:t>
            </a:r>
            <a:endParaRPr/>
          </a:p>
          <a:p>
            <a:pPr marL="171450" marR="0" lvl="0"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Evaluation and recommendations shall be done to improve the standard of ammunition management in units </a:t>
            </a:r>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SATO shall carry out the following types of inspection in the units: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Annual Routine Inspection as per a circulated program;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SATO or another ATO shall accompany the COE team to the Operational Readiness Inspection for each unit;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An inspection carried out on units upon arrival and repatriation;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Any other inspection as appeared/requested by the concerned unit;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SATO shall have the authority to conduct impromptu inspections at any time.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SATO may be unable to attend all inspections for all T/PCCs. Each unit shall be inspected at a minimum of once a year. </a:t>
            </a:r>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An internal inspection shall be carried out by the T/PCC person in charge of ammunition storage (or a nominated and qualified representative), normally from the military/police unit occupying the camp, to ensure that: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There is a continuous recording/logging and monitoring regime to ascertain the condition of each PES, the stockpile contained within and the overall ammunition storage area;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There is a PES log book with temperature and humidity records;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firefighting equipment is working, and drills are conducted;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security alarm is working. </a:t>
            </a:r>
            <a:endParaRPr/>
          </a:p>
          <a:p>
            <a:pPr marL="171450" marR="0" lvl="0"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results of the inspection shall be recorded on an inspection record sheet. A copy of these inspection records shall be sent to the SATO.</a:t>
            </a:r>
            <a:endParaRPr/>
          </a:p>
          <a:p>
            <a:pPr marL="171450" marR="0" lvl="0"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IATG 06.70 will be adhered to during inspection for consultation. A standard Inspection Criteria/Evaluation Template is attached to this manual at Annex C </a:t>
            </a:r>
            <a:endParaRPr/>
          </a:p>
          <a:p>
            <a:pPr marL="171450" marR="0" lvl="0"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SATO or his/her appropriate representative is authorized to carry out inspection of ammunition and evaluation of units as per this manual. </a:t>
            </a:r>
            <a:endParaRPr/>
          </a:p>
          <a:p>
            <a:pPr marL="628650" marR="0" lvl="1"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Details regarding the competency and responsibility of SATO are given at Annex D. </a:t>
            </a:r>
            <a:endParaRPr/>
          </a:p>
          <a:p>
            <a:pPr marL="171450" marR="0" lvl="0"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After the inspection is carried out, the SATO shall furnish an inspection and evaluation report on the ammunition storage conditions of the concerned unit. </a:t>
            </a:r>
            <a:endParaRPr/>
          </a:p>
          <a:p>
            <a:pPr marL="628650" marR="0" lvl="1"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reports shall be shared with all members of the WAAB and approved during the next WAAB meeting. </a:t>
            </a:r>
            <a:endParaRPr/>
          </a:p>
          <a:p>
            <a:pPr marL="628650" marR="0" lvl="1"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chair of the WAAB shall be informed without delay when the minimum standards cannot be met. </a:t>
            </a:r>
            <a:endParaRPr/>
          </a:p>
          <a:p>
            <a:pPr marL="628650" marR="0" lvl="1"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Copies of the approved report shall be disseminated to all concerned for appropriate action </a:t>
            </a:r>
            <a:endParaRPr/>
          </a:p>
          <a:p>
            <a:pPr marL="0" marR="0" lvl="0" indent="0" algn="l" rtl="0">
              <a:lnSpc>
                <a:spcPct val="100000"/>
              </a:lnSpc>
              <a:spcBef>
                <a:spcPts val="0"/>
              </a:spcBef>
              <a:spcAft>
                <a:spcPts val="0"/>
              </a:spcAft>
              <a:buClr>
                <a:schemeClr val="dk1"/>
              </a:buClr>
              <a:buSzPts val="12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IE" sz="1200" b="1">
                <a:solidFill>
                  <a:schemeClr val="dk1"/>
                </a:solidFill>
                <a:latin typeface="Calibri"/>
                <a:ea typeface="Calibri"/>
                <a:cs typeface="Calibri"/>
                <a:sym typeface="Calibri"/>
              </a:rPr>
              <a:t>IATG 06.70 – Inspection of explosives facilities </a:t>
            </a:r>
            <a:endParaRPr/>
          </a:p>
          <a:p>
            <a:pPr marL="171450" marR="0" lvl="0" indent="-171450" algn="l" rtl="0">
              <a:lnSpc>
                <a:spcPct val="100000"/>
              </a:lnSpc>
              <a:spcBef>
                <a:spcPts val="0"/>
              </a:spcBef>
              <a:spcAft>
                <a:spcPts val="0"/>
              </a:spcAft>
              <a:buClr>
                <a:schemeClr val="dk1"/>
              </a:buClr>
              <a:buSzPts val="1200"/>
              <a:buFont typeface="Arial"/>
              <a:buChar char="•"/>
            </a:pPr>
            <a:r>
              <a:rPr lang="en-IE"/>
              <a:t>As per slide</a:t>
            </a:r>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33" name="Google Shape;233;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20</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 name="Google Shape;61;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b="1" i="0" u="sng" strike="noStrike" cap="none">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i="0" u="none" strike="noStrike" cap="none">
                <a:solidFill>
                  <a:schemeClr val="dk1"/>
                </a:solidFill>
                <a:latin typeface="Calibri"/>
                <a:ea typeface="Calibri"/>
                <a:cs typeface="Calibri"/>
                <a:sym typeface="Calibri"/>
              </a:rPr>
              <a:t>Phase 1. Introduction - Introduce the objectives of the lesson.</a:t>
            </a:r>
            <a:endParaRPr lang="en-GB">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GB">
                <a:latin typeface="Arial"/>
                <a:ea typeface="Arial"/>
                <a:cs typeface="Arial"/>
                <a:sym typeface="Arial"/>
              </a:rPr>
              <a:t>(Enabling Objective: </a:t>
            </a:r>
            <a:r>
              <a:rPr lang="en-IE" sz="1200">
                <a:solidFill>
                  <a:schemeClr val="dk1"/>
                </a:solidFill>
                <a:latin typeface="Calibri"/>
                <a:ea typeface="Calibri"/>
                <a:cs typeface="Calibri"/>
                <a:sym typeface="Calibri"/>
              </a:rPr>
              <a:t>2.2.5 Examine ammunition management on UN operations by T/PCCs</a:t>
            </a:r>
            <a:r>
              <a:rPr lang="en-IE"/>
              <a:t> </a:t>
            </a:r>
            <a:r>
              <a:rPr lang="en-GB" sz="1200">
                <a:solidFill>
                  <a:schemeClr val="dk1"/>
                </a:solidFill>
                <a:latin typeface="Calibri"/>
                <a:ea typeface="Calibri"/>
                <a:cs typeface="Calibri"/>
                <a:sym typeface="Calibri"/>
              </a:rPr>
              <a:t>.)</a:t>
            </a:r>
            <a:endParaRPr lang="en-GB"/>
          </a:p>
          <a:p>
            <a:pPr marL="0" marR="0" lvl="0" indent="0" algn="l" rtl="0">
              <a:lnSpc>
                <a:spcPct val="100000"/>
              </a:lnSpc>
              <a:spcBef>
                <a:spcPts val="0"/>
              </a:spcBef>
              <a:spcAft>
                <a:spcPts val="0"/>
              </a:spcAft>
              <a:buClr>
                <a:schemeClr val="dk1"/>
              </a:buClr>
              <a:buSzPts val="1200"/>
              <a:buFont typeface="Calibri"/>
              <a:buNone/>
            </a:pPr>
            <a:endParaRPr lang="en-GB">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GB" sz="1200" b="0" i="0" u="sng" strike="noStrike" cap="none">
                <a:solidFill>
                  <a:schemeClr val="dk1"/>
                </a:solidFill>
                <a:effectLst/>
                <a:latin typeface="Calibri"/>
                <a:ea typeface="Calibri"/>
                <a:cs typeface="Calibri"/>
                <a:sym typeface="Calibri"/>
              </a:rPr>
              <a:t>What the instructor should cover (in addition to slide content)</a:t>
            </a:r>
            <a:endParaRPr lang="en-GB" b="0" u="sng">
              <a:latin typeface="Arial"/>
              <a:ea typeface="Arial"/>
              <a:cs typeface="Arial"/>
              <a:sym typeface="Arial"/>
            </a:endParaRPr>
          </a:p>
          <a:p>
            <a:pPr marL="0" marR="0" lvl="0" indent="0" algn="l" rtl="0">
              <a:lnSpc>
                <a:spcPct val="90000"/>
              </a:lnSpc>
              <a:spcBef>
                <a:spcPts val="0"/>
              </a:spcBef>
              <a:spcAft>
                <a:spcPts val="0"/>
              </a:spcAft>
              <a:buClr>
                <a:srgbClr val="000000"/>
              </a:buClr>
              <a:buSzPts val="2000"/>
              <a:buFont typeface="Arial"/>
              <a:buNone/>
            </a:pPr>
            <a:r>
              <a:rPr lang="en-IE" sz="1200" b="0" i="0" u="none" strike="noStrike" cap="none">
                <a:solidFill>
                  <a:schemeClr val="dk1"/>
                </a:solidFill>
                <a:latin typeface="Calibri"/>
                <a:ea typeface="Calibri"/>
                <a:cs typeface="Calibri"/>
                <a:sym typeface="Calibri"/>
              </a:rPr>
              <a:t>By the end of this training session the participant will e</a:t>
            </a:r>
            <a:r>
              <a:rPr lang="en-IE" sz="1200">
                <a:solidFill>
                  <a:schemeClr val="dk1"/>
                </a:solidFill>
                <a:latin typeface="Calibri"/>
                <a:ea typeface="Calibri"/>
                <a:cs typeface="Calibri"/>
                <a:sym typeface="Calibri"/>
              </a:rPr>
              <a:t>xamine ammunition management on UN operations by T/PCCs</a:t>
            </a:r>
            <a:r>
              <a:rPr lang="en-IE"/>
              <a:t> </a:t>
            </a:r>
            <a:endParaRPr/>
          </a:p>
        </p:txBody>
      </p:sp>
      <p:sp>
        <p:nvSpPr>
          <p:cNvPr id="62" name="Google Shape;62;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2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9" name="Google Shape;239;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IE" sz="1200" b="1">
                <a:solidFill>
                  <a:schemeClr val="dk1"/>
                </a:solidFill>
                <a:latin typeface="Calibri"/>
                <a:ea typeface="Calibri"/>
                <a:cs typeface="Calibri"/>
                <a:sym typeface="Calibri"/>
              </a:rPr>
              <a:t>Discuss the several types of internal and external inspections highlighting key areas to focus attention and the hazards to look out for.</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endParaRPr lang="en-GB" sz="1200" b="0" i="0" u="sng" strike="noStrike" cap="none">
              <a:solidFill>
                <a:schemeClr val="dk1"/>
              </a:solidFill>
              <a:effectLst/>
              <a:latin typeface="Arial"/>
              <a:ea typeface="Calibri"/>
              <a:cs typeface="Arial"/>
              <a:sym typeface="Arial"/>
            </a:endParaRPr>
          </a:p>
          <a:p>
            <a:pPr marL="0" indent="0"/>
            <a:r>
              <a:rPr lang="en-GB"/>
              <a:t>Explain how these additional inspection may occur from time to time and the conditions that may cause them to arise.</a:t>
            </a:r>
            <a:endParaRPr lang="en-GB" sz="1200" b="0" i="0" u="none" strike="noStrike" cap="none">
              <a:solidFill>
                <a:schemeClr val="dk1"/>
              </a:solidFill>
              <a:effectLst/>
              <a:latin typeface="Calibri"/>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Calibri"/>
                <a:ea typeface="Calibri"/>
                <a:cs typeface="Calibri"/>
                <a:sym typeface="Calibri"/>
              </a:rPr>
              <a:t>References/further reading</a:t>
            </a:r>
            <a:endParaRPr lang="en-GB"/>
          </a:p>
          <a:p>
            <a:pPr marL="0" marR="0" lvl="0" indent="0" algn="l" rtl="0">
              <a:lnSpc>
                <a:spcPct val="100000"/>
              </a:lnSpc>
              <a:spcBef>
                <a:spcPts val="0"/>
              </a:spcBef>
              <a:spcAft>
                <a:spcPts val="0"/>
              </a:spcAft>
              <a:buClr>
                <a:schemeClr val="dk1"/>
              </a:buClr>
              <a:buSzPts val="1200"/>
              <a:buFont typeface="Arial"/>
              <a:buNone/>
            </a:pPr>
            <a:r>
              <a:rPr lang="en-IE" sz="1200" b="1">
                <a:solidFill>
                  <a:schemeClr val="dk1"/>
                </a:solidFill>
                <a:latin typeface="Calibri"/>
                <a:ea typeface="Calibri"/>
                <a:cs typeface="Calibri"/>
                <a:sym typeface="Calibri"/>
              </a:rPr>
              <a:t>United Nations Manual of Ammunition Management, 2020 1</a:t>
            </a:r>
            <a:r>
              <a:rPr lang="en-IE" sz="1200" b="1" baseline="30000">
                <a:solidFill>
                  <a:schemeClr val="dk1"/>
                </a:solidFill>
                <a:latin typeface="Calibri"/>
                <a:ea typeface="Calibri"/>
                <a:cs typeface="Calibri"/>
                <a:sym typeface="Calibri"/>
              </a:rPr>
              <a:t>st</a:t>
            </a:r>
            <a:r>
              <a:rPr lang="en-IE" sz="1200" b="1">
                <a:solidFill>
                  <a:schemeClr val="dk1"/>
                </a:solidFill>
                <a:latin typeface="Calibri"/>
                <a:ea typeface="Calibri"/>
                <a:cs typeface="Calibri"/>
                <a:sym typeface="Calibri"/>
              </a:rPr>
              <a:t> Ed</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IE" sz="1200" b="1">
                <a:solidFill>
                  <a:schemeClr val="dk1"/>
                </a:solidFill>
                <a:latin typeface="Calibri"/>
                <a:ea typeface="Calibri"/>
                <a:cs typeface="Calibri"/>
                <a:sym typeface="Calibri"/>
              </a:rPr>
              <a:t>IATG 06.70 – Inspection of explosives facilities </a:t>
            </a:r>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40" name="Google Shape;240;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21</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2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2" name="Google Shape;232;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sz="1200" b="1">
                <a:solidFill>
                  <a:schemeClr val="dk1"/>
                </a:solidFill>
                <a:latin typeface="Calibri"/>
                <a:ea typeface="Calibri"/>
                <a:cs typeface="Calibri"/>
                <a:sym typeface="Calibri"/>
              </a:rPr>
              <a:t>Discuss with the class the requirement to accurately account for ammunition and explosives and highlight its benefits</a:t>
            </a:r>
            <a:r>
              <a:rPr lang="en-IE" sz="1200">
                <a:solidFill>
                  <a:schemeClr val="dk1"/>
                </a:solidFill>
                <a:latin typeface="Calibri"/>
                <a:ea typeface="Calibri"/>
                <a:cs typeface="Calibri"/>
                <a:sym typeface="Calibri"/>
              </a:rPr>
              <a:t>.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IE" sz="1200" b="0" i="0" u="sng" strike="noStrike" cap="none">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endParaRPr lang="en-GB" sz="1200" b="0" i="0" u="sng" strike="noStrike" cap="none">
              <a:solidFill>
                <a:schemeClr val="dk1"/>
              </a:solidFill>
              <a:effectLst/>
              <a:latin typeface="Arial"/>
              <a:ea typeface="Calibri"/>
              <a:cs typeface="Arial"/>
              <a:sym typeface="Arial"/>
            </a:endParaRPr>
          </a:p>
          <a:p>
            <a:pPr marL="0" indent="0"/>
            <a:r>
              <a:rPr lang="en-GB"/>
              <a:t>Emphasise the importance, seriousness and necessity for inspections.</a:t>
            </a:r>
            <a:endParaRPr lang="en-GB" sz="1200" b="0" i="0" u="none" strike="noStrike" cap="none">
              <a:solidFill>
                <a:schemeClr val="dk1"/>
              </a:solidFill>
              <a:effectLst/>
              <a:latin typeface="Calibri"/>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Calibri"/>
                <a:ea typeface="Calibri"/>
                <a:cs typeface="Calibri"/>
                <a:sym typeface="Calibri"/>
              </a:rPr>
              <a:t>References/further reading</a:t>
            </a:r>
            <a:endParaRPr/>
          </a:p>
          <a:p>
            <a:pPr marL="0" marR="0" lvl="0" indent="0" algn="l" rtl="0">
              <a:lnSpc>
                <a:spcPct val="100000"/>
              </a:lnSpc>
              <a:spcBef>
                <a:spcPts val="0"/>
              </a:spcBef>
              <a:spcAft>
                <a:spcPts val="0"/>
              </a:spcAft>
              <a:buClr>
                <a:schemeClr val="dk1"/>
              </a:buClr>
              <a:buSzPts val="1200"/>
              <a:buFont typeface="Arial"/>
              <a:buNone/>
            </a:pPr>
            <a:r>
              <a:rPr lang="en-IE" sz="1200" b="1">
                <a:solidFill>
                  <a:schemeClr val="dk1"/>
                </a:solidFill>
                <a:latin typeface="Calibri"/>
                <a:ea typeface="Calibri"/>
                <a:cs typeface="Calibri"/>
                <a:sym typeface="Calibri"/>
              </a:rPr>
              <a:t>United Nations Manual of Ammunition Management, 2020 1</a:t>
            </a:r>
            <a:r>
              <a:rPr lang="en-IE" sz="1200" b="1" baseline="30000">
                <a:solidFill>
                  <a:schemeClr val="dk1"/>
                </a:solidFill>
                <a:latin typeface="Calibri"/>
                <a:ea typeface="Calibri"/>
                <a:cs typeface="Calibri"/>
                <a:sym typeface="Calibri"/>
              </a:rPr>
              <a:t>st</a:t>
            </a:r>
            <a:r>
              <a:rPr lang="en-IE" sz="1200" b="1">
                <a:solidFill>
                  <a:schemeClr val="dk1"/>
                </a:solidFill>
                <a:latin typeface="Calibri"/>
                <a:ea typeface="Calibri"/>
                <a:cs typeface="Calibri"/>
                <a:sym typeface="Calibri"/>
              </a:rPr>
              <a:t> Ed</a:t>
            </a:r>
            <a:endParaRPr sz="120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Since ammunition contains high energy material and is designed to be as lethal as possible, it is highly desired that it is safe, reliable and effective during operation, transportation and handling. </a:t>
            </a:r>
            <a:endParaRPr/>
          </a:p>
          <a:p>
            <a:pPr marL="171450" marR="0" lvl="0"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Therefore, inspections and evaluations shall be carried out to ensure that ammunition policy/guidelines are adhered to by units. </a:t>
            </a:r>
            <a:endParaRPr/>
          </a:p>
          <a:p>
            <a:pPr marL="171450" marR="0" lvl="0"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Evaluation and recommendations shall be done to improve the standard of ammunition management in units </a:t>
            </a:r>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SATO shall carry out the following types of inspection in the units: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Annual Routine Inspection as per a circulated program;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SATO or another ATO shall accompany the COE team to the Operational Readiness Inspection for each unit;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An inspection carried out on units upon arrival and repatriation;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Any other inspection as appeared/requested by the concerned unit;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SATO shall have the authority to conduct impromptu inspections at any time.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SATO may be unable to attend all inspections for all T/PCCs. Each unit shall be inspected at a minimum of once a year. </a:t>
            </a:r>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An internal inspection shall be carried out by the T/PCC person in charge of ammunition storage (or a nominated and qualified representative), normally from the military/police unit occupying the camp, to ensure that: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There is a continuous recording/logging and monitoring regime to ascertain the condition of each PES, the stockpile contained within and the overall ammunition storage area;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There is a PES log book with temperature and humidity records;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firefighting equipment is working, and drills are conducted;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security alarm is working. </a:t>
            </a:r>
            <a:endParaRPr/>
          </a:p>
          <a:p>
            <a:pPr marL="171450" marR="0" lvl="0"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results of the inspection shall be recorded on an inspection record sheet. A copy of these inspection records shall be sent to the SATO.</a:t>
            </a:r>
            <a:endParaRPr/>
          </a:p>
          <a:p>
            <a:pPr marL="171450" marR="0" lvl="0"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IATG 06.70 will be adhered to during inspection for consultation. A standard Inspection Criteria/Evaluation Template is attached to this manual at Annex C </a:t>
            </a:r>
            <a:endParaRPr/>
          </a:p>
          <a:p>
            <a:pPr marL="171450" marR="0" lvl="0"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SATO or his/her appropriate representative is authorized to carry out inspection of ammunition and evaluation of units as per this manual. </a:t>
            </a:r>
            <a:endParaRPr/>
          </a:p>
          <a:p>
            <a:pPr marL="628650" marR="0" lvl="1"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Details regarding the competency and responsibility of SATO are given at Annex D. </a:t>
            </a:r>
            <a:endParaRPr/>
          </a:p>
          <a:p>
            <a:pPr marL="171450" marR="0" lvl="0"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After the inspection is carried out, the SATO shall furnish an inspection and evaluation report on the ammunition storage conditions of the concerned unit. </a:t>
            </a:r>
            <a:endParaRPr/>
          </a:p>
          <a:p>
            <a:pPr marL="628650" marR="0" lvl="1"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reports shall be shared with all members of the WAAB and approved during the next WAAB meeting. </a:t>
            </a:r>
            <a:endParaRPr/>
          </a:p>
          <a:p>
            <a:pPr marL="628650" marR="0" lvl="1"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chair of the WAAB shall be informed without delay when the minimum standards cannot be met. </a:t>
            </a:r>
            <a:endParaRPr/>
          </a:p>
          <a:p>
            <a:pPr marL="628650" marR="0" lvl="1"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Copies of the approved report shall be disseminated to all concerned for appropriate action </a:t>
            </a:r>
            <a:endParaRPr/>
          </a:p>
          <a:p>
            <a:pPr marL="0" marR="0" lvl="0" indent="0" algn="l" rtl="0">
              <a:lnSpc>
                <a:spcPct val="100000"/>
              </a:lnSpc>
              <a:spcBef>
                <a:spcPts val="0"/>
              </a:spcBef>
              <a:spcAft>
                <a:spcPts val="0"/>
              </a:spcAft>
              <a:buClr>
                <a:schemeClr val="dk1"/>
              </a:buClr>
              <a:buSzPts val="12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IE" sz="1200" b="1">
                <a:solidFill>
                  <a:schemeClr val="dk1"/>
                </a:solidFill>
                <a:latin typeface="Calibri"/>
                <a:ea typeface="Calibri"/>
                <a:cs typeface="Calibri"/>
                <a:sym typeface="Calibri"/>
              </a:rPr>
              <a:t>IATG 06.70 – Inspection of explosives facilities </a:t>
            </a:r>
            <a:endParaRPr/>
          </a:p>
          <a:p>
            <a:pPr marL="171450" marR="0" lvl="0" indent="-171450" algn="l" rtl="0">
              <a:lnSpc>
                <a:spcPct val="100000"/>
              </a:lnSpc>
              <a:spcBef>
                <a:spcPts val="0"/>
              </a:spcBef>
              <a:spcAft>
                <a:spcPts val="0"/>
              </a:spcAft>
              <a:buClr>
                <a:schemeClr val="dk1"/>
              </a:buClr>
              <a:buSzPts val="1200"/>
              <a:buFont typeface="Arial"/>
              <a:buChar char="•"/>
            </a:pPr>
            <a:r>
              <a:rPr lang="en-IE"/>
              <a:t>As per slide</a:t>
            </a:r>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33" name="Google Shape;233;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22</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6010325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2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2" name="Google Shape;232;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sz="1200" b="1">
                <a:solidFill>
                  <a:schemeClr val="dk1"/>
                </a:solidFill>
                <a:latin typeface="Calibri"/>
                <a:ea typeface="Calibri"/>
                <a:cs typeface="Calibri"/>
                <a:sym typeface="Calibri"/>
              </a:rPr>
              <a:t>Discuss with the class the requirement to accurately account for ammunition and explosives and highlight its benefits</a:t>
            </a:r>
            <a:r>
              <a:rPr lang="en-IE" sz="1200">
                <a:solidFill>
                  <a:schemeClr val="dk1"/>
                </a:solidFill>
                <a:latin typeface="Calibri"/>
                <a:ea typeface="Calibri"/>
                <a:cs typeface="Calibri"/>
                <a:sym typeface="Calibri"/>
              </a:rPr>
              <a:t>.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IE" sz="1200" b="0" i="0" u="sng" strike="noStrike" cap="none">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endParaRPr lang="en-GB" sz="1200" b="0" i="0" u="sng" strike="noStrike" cap="none">
              <a:solidFill>
                <a:schemeClr val="dk1"/>
              </a:solidFill>
              <a:effectLst/>
              <a:latin typeface="Arial"/>
              <a:ea typeface="Calibri"/>
              <a:cs typeface="Arial"/>
              <a:sym typeface="Arial"/>
            </a:endParaRPr>
          </a:p>
          <a:p>
            <a:pPr marL="0" indent="0"/>
            <a:r>
              <a:rPr lang="en-GB"/>
              <a:t>Emphasise the importance, seriousness and necessity for inspections.</a:t>
            </a:r>
            <a:endParaRPr lang="en-GB" sz="1200" b="0" i="0" u="none" strike="noStrike" cap="none">
              <a:solidFill>
                <a:schemeClr val="dk1"/>
              </a:solidFill>
              <a:effectLst/>
              <a:latin typeface="Calibri"/>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Calibri"/>
                <a:ea typeface="Calibri"/>
                <a:cs typeface="Calibri"/>
                <a:sym typeface="Calibri"/>
              </a:rPr>
              <a:t>References/further reading</a:t>
            </a:r>
            <a:endParaRPr/>
          </a:p>
          <a:p>
            <a:pPr marL="0" marR="0" lvl="0" indent="0" algn="l" rtl="0">
              <a:lnSpc>
                <a:spcPct val="100000"/>
              </a:lnSpc>
              <a:spcBef>
                <a:spcPts val="0"/>
              </a:spcBef>
              <a:spcAft>
                <a:spcPts val="0"/>
              </a:spcAft>
              <a:buClr>
                <a:schemeClr val="dk1"/>
              </a:buClr>
              <a:buSzPts val="1200"/>
              <a:buFont typeface="Arial"/>
              <a:buNone/>
            </a:pPr>
            <a:r>
              <a:rPr lang="en-IE" sz="1200" b="1">
                <a:solidFill>
                  <a:schemeClr val="dk1"/>
                </a:solidFill>
                <a:latin typeface="Calibri"/>
                <a:ea typeface="Calibri"/>
                <a:cs typeface="Calibri"/>
                <a:sym typeface="Calibri"/>
              </a:rPr>
              <a:t>United Nations Manual of Ammunition Management, 2020 1</a:t>
            </a:r>
            <a:r>
              <a:rPr lang="en-IE" sz="1200" b="1" baseline="30000">
                <a:solidFill>
                  <a:schemeClr val="dk1"/>
                </a:solidFill>
                <a:latin typeface="Calibri"/>
                <a:ea typeface="Calibri"/>
                <a:cs typeface="Calibri"/>
                <a:sym typeface="Calibri"/>
              </a:rPr>
              <a:t>st</a:t>
            </a:r>
            <a:r>
              <a:rPr lang="en-IE" sz="1200" b="1">
                <a:solidFill>
                  <a:schemeClr val="dk1"/>
                </a:solidFill>
                <a:latin typeface="Calibri"/>
                <a:ea typeface="Calibri"/>
                <a:cs typeface="Calibri"/>
                <a:sym typeface="Calibri"/>
              </a:rPr>
              <a:t> Ed</a:t>
            </a:r>
            <a:endParaRPr sz="120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Since ammunition contains high energy material and is designed to be as lethal as possible, it is highly desired that it is safe, reliable and effective during operation, transportation and handling. </a:t>
            </a:r>
            <a:endParaRPr/>
          </a:p>
          <a:p>
            <a:pPr marL="171450" marR="0" lvl="0"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Therefore, inspections and evaluations shall be carried out to ensure that ammunition policy/guidelines are adhered to by units. </a:t>
            </a:r>
            <a:endParaRPr/>
          </a:p>
          <a:p>
            <a:pPr marL="171450" marR="0" lvl="0"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Evaluation and recommendations shall be done to improve the standard of ammunition management in units </a:t>
            </a:r>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SATO shall carry out the following types of inspection in the units: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Annual Routine Inspection as per a circulated program;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SATO or another ATO shall accompany the COE team to the Operational Readiness Inspection for each unit;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An inspection carried out on units upon arrival and repatriation;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Any other inspection as appeared/requested by the concerned unit;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SATO shall have the authority to conduct impromptu inspections at any time.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SATO may be unable to attend all inspections for all T/PCCs. Each unit shall be inspected at a minimum of once a year. </a:t>
            </a:r>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An internal inspection shall be carried out by the T/PCC person in charge of ammunition storage (or a nominated and qualified representative), normally from the military/police unit occupying the camp, to ensure that: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There is a continuous recording/logging and monitoring regime to ascertain the condition of each PES, the stockpile contained within and the overall ammunition storage area;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There is a PES log book with temperature and humidity records;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firefighting equipment is working, and drills are conducted;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security alarm is working. </a:t>
            </a:r>
            <a:endParaRPr/>
          </a:p>
          <a:p>
            <a:pPr marL="171450" marR="0" lvl="0"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results of the inspection shall be recorded on an inspection record sheet. A copy of these inspection records shall be sent to the SATO.</a:t>
            </a:r>
            <a:endParaRPr/>
          </a:p>
          <a:p>
            <a:pPr marL="171450" marR="0" lvl="0"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IATG 06.70 will be adhered to during inspection for consultation. A standard Inspection Criteria/Evaluation Template is attached to this manual at Annex C </a:t>
            </a:r>
            <a:endParaRPr/>
          </a:p>
          <a:p>
            <a:pPr marL="171450" marR="0" lvl="0"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SATO or his/her appropriate representative is authorized to carry out inspection of ammunition and evaluation of units as per this manual. </a:t>
            </a:r>
            <a:endParaRPr/>
          </a:p>
          <a:p>
            <a:pPr marL="628650" marR="0" lvl="1"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Details regarding the competency and responsibility of SATO are given at Annex D. </a:t>
            </a:r>
            <a:endParaRPr/>
          </a:p>
          <a:p>
            <a:pPr marL="171450" marR="0" lvl="0"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After the inspection is carried out, the SATO shall furnish an inspection and evaluation report on the ammunition storage conditions of the concerned unit. </a:t>
            </a:r>
            <a:endParaRPr/>
          </a:p>
          <a:p>
            <a:pPr marL="628650" marR="0" lvl="1"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reports shall be shared with all members of the WAAB and approved during the next WAAB meeting. </a:t>
            </a:r>
            <a:endParaRPr/>
          </a:p>
          <a:p>
            <a:pPr marL="628650" marR="0" lvl="1"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chair of the WAAB shall be informed without delay when the minimum standards cannot be met. </a:t>
            </a:r>
            <a:endParaRPr/>
          </a:p>
          <a:p>
            <a:pPr marL="628650" marR="0" lvl="1"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Copies of the approved report shall be disseminated to all concerned for appropriate action </a:t>
            </a:r>
            <a:endParaRPr/>
          </a:p>
          <a:p>
            <a:pPr marL="0" marR="0" lvl="0" indent="0" algn="l" rtl="0">
              <a:lnSpc>
                <a:spcPct val="100000"/>
              </a:lnSpc>
              <a:spcBef>
                <a:spcPts val="0"/>
              </a:spcBef>
              <a:spcAft>
                <a:spcPts val="0"/>
              </a:spcAft>
              <a:buClr>
                <a:schemeClr val="dk1"/>
              </a:buClr>
              <a:buSzPts val="12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IE" sz="1200" b="1">
                <a:solidFill>
                  <a:schemeClr val="dk1"/>
                </a:solidFill>
                <a:latin typeface="Calibri"/>
                <a:ea typeface="Calibri"/>
                <a:cs typeface="Calibri"/>
                <a:sym typeface="Calibri"/>
              </a:rPr>
              <a:t>IATG 06.70 – Inspection of explosives facilities </a:t>
            </a:r>
            <a:endParaRPr/>
          </a:p>
          <a:p>
            <a:pPr marL="171450" marR="0" lvl="0" indent="-171450" algn="l" rtl="0">
              <a:lnSpc>
                <a:spcPct val="100000"/>
              </a:lnSpc>
              <a:spcBef>
                <a:spcPts val="0"/>
              </a:spcBef>
              <a:spcAft>
                <a:spcPts val="0"/>
              </a:spcAft>
              <a:buClr>
                <a:schemeClr val="dk1"/>
              </a:buClr>
              <a:buSzPts val="1200"/>
              <a:buFont typeface="Arial"/>
              <a:buChar char="•"/>
            </a:pPr>
            <a:r>
              <a:rPr lang="en-IE"/>
              <a:t>As per slide</a:t>
            </a:r>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33" name="Google Shape;233;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23</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3831863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2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6" name="Google Shape;246;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a:solidFill>
                  <a:schemeClr val="dk1"/>
                </a:solidFill>
                <a:latin typeface="Calibri"/>
                <a:ea typeface="Calibri"/>
                <a:cs typeface="Calibri"/>
                <a:sym typeface="Calibri"/>
              </a:rPr>
              <a:t>Discuss the several types of internal and external inspections highlighting key areas to focus attention and the hazards to look out for.</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endParaRPr lang="en-GB" sz="1200" b="0" i="0" u="sng" strike="noStrike" cap="none">
              <a:solidFill>
                <a:schemeClr val="dk1"/>
              </a:solidFill>
              <a:effectLst/>
              <a:latin typeface="Arial"/>
              <a:ea typeface="Calibri"/>
              <a:cs typeface="Arial"/>
              <a:sym typeface="Arial"/>
            </a:endParaRPr>
          </a:p>
          <a:p>
            <a:pPr marL="0" indent="0"/>
            <a:r>
              <a:rPr lang="en-GB"/>
              <a:t>Check the participants understanding of Standard and Non-Standard Licences – Clarify if needed</a:t>
            </a:r>
            <a:endParaRPr lang="en-GB" sz="1200" b="0" i="0" strike="noStrike" cap="none">
              <a:solidFill>
                <a:schemeClr val="dk1"/>
              </a:solidFill>
              <a:effectLst/>
              <a:latin typeface="Calibri"/>
              <a:cs typeface="Calibri"/>
            </a:endParaRPr>
          </a:p>
          <a:p>
            <a:pPr marL="0" indent="0"/>
            <a:endParaRPr lang="en-GB"/>
          </a:p>
          <a:p>
            <a:pPr marL="0" lvl="0" indent="0" algn="l" rtl="0">
              <a:spcBef>
                <a:spcPts val="0"/>
              </a:spcBef>
              <a:spcAft>
                <a:spcPts val="0"/>
              </a:spcAft>
              <a:buNone/>
            </a:pPr>
            <a:r>
              <a:rPr lang="en-GB" sz="1200" b="0" i="0" u="sng" strike="noStrike" cap="none">
                <a:solidFill>
                  <a:schemeClr val="dk1"/>
                </a:solidFill>
                <a:effectLst/>
                <a:latin typeface="Calibri"/>
                <a:ea typeface="Calibri"/>
                <a:cs typeface="Calibri"/>
                <a:sym typeface="Calibri"/>
              </a:rPr>
              <a:t>References/further reading</a:t>
            </a:r>
            <a:endParaRPr lang="en-GB"/>
          </a:p>
          <a:p>
            <a:pPr marL="0" marR="0" lvl="0" indent="0" algn="l" rtl="0">
              <a:lnSpc>
                <a:spcPct val="100000"/>
              </a:lnSpc>
              <a:spcBef>
                <a:spcPts val="0"/>
              </a:spcBef>
              <a:spcAft>
                <a:spcPts val="0"/>
              </a:spcAft>
              <a:buClr>
                <a:schemeClr val="dk1"/>
              </a:buClr>
              <a:buSzPts val="1200"/>
              <a:buFont typeface="Arial"/>
              <a:buNone/>
            </a:pPr>
            <a:r>
              <a:rPr lang="en-GB" sz="1200" b="1">
                <a:solidFill>
                  <a:schemeClr val="dk1"/>
                </a:solidFill>
                <a:latin typeface="Calibri"/>
                <a:ea typeface="Calibri"/>
                <a:cs typeface="Calibri"/>
                <a:sym typeface="Calibri"/>
              </a:rPr>
              <a:t>United Nations Manual of Ammunition Management, 2020 1</a:t>
            </a:r>
            <a:r>
              <a:rPr lang="en-GB" sz="1200" b="1" baseline="30000">
                <a:solidFill>
                  <a:schemeClr val="dk1"/>
                </a:solidFill>
                <a:latin typeface="Calibri"/>
                <a:ea typeface="Calibri"/>
                <a:cs typeface="Calibri"/>
                <a:sym typeface="Calibri"/>
              </a:rPr>
              <a:t>st</a:t>
            </a:r>
            <a:r>
              <a:rPr lang="en-GB" sz="1200" b="1">
                <a:solidFill>
                  <a:schemeClr val="dk1"/>
                </a:solidFill>
                <a:latin typeface="Calibri"/>
                <a:ea typeface="Calibri"/>
                <a:cs typeface="Calibri"/>
                <a:sym typeface="Calibri"/>
              </a:rPr>
              <a:t> Ed</a:t>
            </a:r>
            <a:endParaRPr lang="en-GB"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IE" sz="1200" b="1">
                <a:solidFill>
                  <a:schemeClr val="dk1"/>
                </a:solidFill>
                <a:latin typeface="Calibri"/>
                <a:ea typeface="Calibri"/>
                <a:cs typeface="Calibri"/>
                <a:sym typeface="Calibri"/>
              </a:rPr>
              <a:t>IATG 12.10 – Ammunition on multi-national operations</a:t>
            </a:r>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efficiency of the unit in relation to its ammunition responsibilities should, on completion of each periodic inspection, be graded in terms of </a:t>
            </a:r>
            <a:r>
              <a:rPr lang="en-IE" sz="1200" b="1">
                <a:solidFill>
                  <a:schemeClr val="dk1"/>
                </a:solidFill>
                <a:latin typeface="Calibri"/>
                <a:ea typeface="Calibri"/>
                <a:cs typeface="Calibri"/>
                <a:sym typeface="Calibri"/>
              </a:rPr>
              <a:t>Satisfactory </a:t>
            </a:r>
            <a:r>
              <a:rPr lang="en-IE" sz="1200">
                <a:solidFill>
                  <a:schemeClr val="dk1"/>
                </a:solidFill>
                <a:latin typeface="Calibri"/>
                <a:ea typeface="Calibri"/>
                <a:cs typeface="Calibri"/>
                <a:sym typeface="Calibri"/>
              </a:rPr>
              <a:t>or </a:t>
            </a:r>
            <a:r>
              <a:rPr lang="en-IE" sz="1200" b="1">
                <a:solidFill>
                  <a:schemeClr val="dk1"/>
                </a:solidFill>
                <a:latin typeface="Calibri"/>
                <a:ea typeface="Calibri"/>
                <a:cs typeface="Calibri"/>
                <a:sym typeface="Calibri"/>
              </a:rPr>
              <a:t>Unsatisfactory</a:t>
            </a:r>
            <a:r>
              <a:rPr lang="en-IE" sz="1200">
                <a:solidFill>
                  <a:schemeClr val="dk1"/>
                </a:solidFill>
                <a:latin typeface="Calibri"/>
                <a:ea typeface="Calibri"/>
                <a:cs typeface="Calibri"/>
                <a:sym typeface="Calibri"/>
              </a:rPr>
              <a:t>. </a:t>
            </a:r>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grading shall be based on the standard found at the time of the inspection and give an accurate picture of the efficiency of the unit. </a:t>
            </a:r>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Small infringements may be corrected as the inspection proceeds but a general comment observing this is to be recorded in the report. </a:t>
            </a:r>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Subsequent corrective action may be taken as necessary to correct faults and bring the unit up to an acceptable standard. </a:t>
            </a:r>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Accurate reporting is essential to give the chain of command a clear and unambiguous view of ammunition and explosives safety across their area. </a:t>
            </a:r>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This grading shall be recorded on IATG Form 12.10A (see Annex D) (or national equivalent) by the Inspector. </a:t>
            </a:r>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When assessing the grading of a unit’s efficiency, the Inspector should base his or her judgement on the points listed in IATG 06.70 </a:t>
            </a:r>
            <a:r>
              <a:rPr lang="en-IE" sz="1200" i="1">
                <a:solidFill>
                  <a:schemeClr val="dk1"/>
                </a:solidFill>
                <a:latin typeface="Calibri"/>
                <a:ea typeface="Calibri"/>
                <a:cs typeface="Calibri"/>
                <a:sym typeface="Calibri"/>
              </a:rPr>
              <a:t>Inspection of explosives facilities</a:t>
            </a:r>
            <a:r>
              <a:rPr lang="en-IE" sz="1200">
                <a:solidFill>
                  <a:schemeClr val="dk1"/>
                </a:solidFill>
                <a:latin typeface="Calibri"/>
                <a:ea typeface="Calibri"/>
                <a:cs typeface="Calibri"/>
                <a:sym typeface="Calibri"/>
              </a:rPr>
              <a:t>, Annex E</a:t>
            </a:r>
            <a:r>
              <a:rPr lang="en-IE" sz="1200" b="1">
                <a:solidFill>
                  <a:schemeClr val="dk1"/>
                </a:solidFill>
                <a:latin typeface="Calibri"/>
                <a:ea typeface="Calibri"/>
                <a:cs typeface="Calibri"/>
                <a:sym typeface="Calibri"/>
              </a:rPr>
              <a:t>. </a:t>
            </a:r>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An unsatisfactory grading should only be given if: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there is more than one violation of a major point which is considered to compromise explosive safety;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there are four or more minor points violated and no corrective action has been taken during the inspection; or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Recommendations to resolve a major point or two minor points specified in a previous inspection report have not been carried out. </a:t>
            </a:r>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Inspector shall also recommend if more specialist inspections are warranted, (e.g. electrical, lightning protection, infrastructure stability etc). </a:t>
            </a:r>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A recommended report format for deployed unit ammunition inspections is at Annex D for information </a:t>
            </a:r>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47" name="Google Shape;247;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24</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2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1" name="Google Shape;261;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a:solidFill>
                  <a:schemeClr val="dk1"/>
                </a:solidFill>
                <a:latin typeface="Calibri"/>
                <a:ea typeface="Calibri"/>
                <a:cs typeface="Calibri"/>
                <a:sym typeface="Calibri"/>
              </a:rPr>
              <a:t>Discuss the necessity for Logbooks at each Potential Explosion Site and the merits of maintaining these logs to a high standard.</a:t>
            </a:r>
            <a:endParaRPr lang="en-GB" b="1"/>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endParaRPr lang="en-GB" sz="1200" b="0" i="0" u="sng" strike="noStrike" cap="none">
              <a:solidFill>
                <a:schemeClr val="dk1"/>
              </a:solidFill>
              <a:effectLst/>
              <a:latin typeface="Arial"/>
              <a:ea typeface="Calibri"/>
              <a:cs typeface="Arial"/>
              <a:sym typeface="Arial"/>
            </a:endParaRPr>
          </a:p>
          <a:p>
            <a:pPr marL="0" lvl="0" indent="0" algn="l" rtl="0">
              <a:spcBef>
                <a:spcPts val="0"/>
              </a:spcBef>
              <a:spcAft>
                <a:spcPts val="0"/>
              </a:spcAft>
              <a:buNone/>
            </a:pPr>
            <a:endParaRPr lang="en-GB" sz="1200" b="0" i="0" u="none" strike="noStrike" cap="none">
              <a:solidFill>
                <a:schemeClr val="dk1"/>
              </a:solidFill>
              <a:effectLst/>
              <a:latin typeface="Calibri"/>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Calibri"/>
                <a:ea typeface="Calibri"/>
                <a:cs typeface="Calibri"/>
                <a:sym typeface="Calibri"/>
              </a:rPr>
              <a:t>References/further reading:</a:t>
            </a:r>
            <a:endParaRPr lang="en-GB"/>
          </a:p>
          <a:p>
            <a:pPr marL="0" lvl="0" indent="0" algn="l" rtl="0">
              <a:spcBef>
                <a:spcPts val="0"/>
              </a:spcBef>
              <a:spcAft>
                <a:spcPts val="0"/>
              </a:spcAft>
              <a:buNone/>
            </a:pPr>
            <a:r>
              <a:rPr lang="en-IE" sz="1200" b="1">
                <a:solidFill>
                  <a:schemeClr val="dk1"/>
                </a:solidFill>
                <a:latin typeface="Calibri"/>
                <a:ea typeface="Calibri"/>
                <a:cs typeface="Calibri"/>
                <a:sym typeface="Calibri"/>
              </a:rPr>
              <a:t>IATG 06.70 – Inspection of explosives facilities </a:t>
            </a:r>
            <a:endParaRPr sz="120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Immediate firefighting appliances (IFFA), including fire beaters, pre-positioned engines and motor driven pumps, hose reels and hydrants, should be inspected by the head of the establishment at intervals specified by the head of the establishment or in the case of equipment, by the manufacturer’s recommendations. IFFA inspections shall be recorded. </a:t>
            </a:r>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Fire alarm systems shall be maintained in accordance with IATG 02.50 </a:t>
            </a:r>
            <a:r>
              <a:rPr lang="en-IE" sz="1200" i="1">
                <a:solidFill>
                  <a:schemeClr val="dk1"/>
                </a:solidFill>
                <a:latin typeface="Calibri"/>
                <a:ea typeface="Calibri"/>
                <a:cs typeface="Calibri"/>
                <a:sym typeface="Calibri"/>
              </a:rPr>
              <a:t>Fire safety </a:t>
            </a:r>
            <a:r>
              <a:rPr lang="en-IE" sz="1200">
                <a:solidFill>
                  <a:schemeClr val="dk1"/>
                </a:solidFill>
                <a:latin typeface="Calibri"/>
                <a:ea typeface="Calibri"/>
                <a:cs typeface="Calibri"/>
                <a:sym typeface="Calibri"/>
              </a:rPr>
              <a:t>and the manufacturer’s recommendations. Electrical fire alarm systems should be tested weekly and the test recorded.. All alarm points should be tested during any three-month period. </a:t>
            </a:r>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Details shall be recorded on the reverse of the inspection record sheet for the PES concerned whenever fire or escape drills are practised. Completion of any actions required by the post drill recommendations is also to be recorded. Drills for the whole storage site are to be recorded on the site inspection record sheet. </a:t>
            </a:r>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Security alarms should be inspected and tested regularly. Where specific guidance is not available, the alarms should be tested for serviceability at weekly intervals such that all alarm activation points are tested within a three-month period. </a:t>
            </a:r>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Where fitted, public address systems should be tested in accordance with IATG 05.40 </a:t>
            </a:r>
            <a:r>
              <a:rPr lang="en-IE" sz="1200" i="1">
                <a:solidFill>
                  <a:schemeClr val="dk1"/>
                </a:solidFill>
                <a:latin typeface="Calibri"/>
                <a:ea typeface="Calibri"/>
                <a:cs typeface="Calibri"/>
                <a:sym typeface="Calibri"/>
              </a:rPr>
              <a:t>Safety standards for electrical installations</a:t>
            </a:r>
            <a:r>
              <a:rPr lang="en-IE" sz="1200">
                <a:solidFill>
                  <a:schemeClr val="dk1"/>
                </a:solidFill>
                <a:latin typeface="Calibri"/>
                <a:ea typeface="Calibri"/>
                <a:cs typeface="Calibri"/>
                <a:sym typeface="Calibri"/>
              </a:rPr>
              <a:t>. If no specific guidance is available, a weekly test broadcast should be made. </a:t>
            </a:r>
            <a:endParaRPr/>
          </a:p>
          <a:p>
            <a:pPr marL="171450" marR="0" lvl="0"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To complement the logbook, each PES should also have a temperature and humidity record sheet </a:t>
            </a:r>
            <a:endParaRPr/>
          </a:p>
          <a:p>
            <a:pPr marL="171450" lvl="0" indent="-95250" algn="l" rtl="0">
              <a:spcBef>
                <a:spcPts val="0"/>
              </a:spcBef>
              <a:spcAft>
                <a:spcPts val="0"/>
              </a:spcAft>
              <a:buClr>
                <a:schemeClr val="dk1"/>
              </a:buClr>
              <a:buSzPts val="1200"/>
              <a:buFont typeface="Arial"/>
              <a:buNone/>
            </a:pPr>
            <a:endParaRPr sz="1200">
              <a:solidFill>
                <a:schemeClr val="dk1"/>
              </a:solidFill>
              <a:latin typeface="Calibri"/>
              <a:ea typeface="Calibri"/>
              <a:cs typeface="Calibri"/>
              <a:sym typeface="Calibri"/>
            </a:endParaRPr>
          </a:p>
          <a:p>
            <a:pPr marL="171450" lvl="0" indent="-95250" algn="l" rtl="0">
              <a:spcBef>
                <a:spcPts val="0"/>
              </a:spcBef>
              <a:spcAft>
                <a:spcPts val="0"/>
              </a:spcAft>
              <a:buClr>
                <a:schemeClr val="dk1"/>
              </a:buClr>
              <a:buSzPts val="1200"/>
              <a:buFont typeface="Arial"/>
              <a:buNone/>
            </a:pPr>
            <a:endParaRPr sz="1200">
              <a:solidFill>
                <a:schemeClr val="dk1"/>
              </a:solidFill>
              <a:latin typeface="Calibri"/>
              <a:ea typeface="Calibri"/>
              <a:cs typeface="Calibri"/>
              <a:sym typeface="Calibri"/>
            </a:endParaRPr>
          </a:p>
          <a:p>
            <a:pPr marL="171450" lvl="0" indent="-95250" algn="l" rtl="0">
              <a:spcBef>
                <a:spcPts val="0"/>
              </a:spcBef>
              <a:spcAft>
                <a:spcPts val="0"/>
              </a:spcAft>
              <a:buClr>
                <a:schemeClr val="dk1"/>
              </a:buClr>
              <a:buSzPts val="1200"/>
              <a:buFont typeface="Arial"/>
              <a:buNone/>
            </a:pPr>
            <a:endParaRPr sz="1200">
              <a:solidFill>
                <a:schemeClr val="dk1"/>
              </a:solidFill>
              <a:latin typeface="Calibri"/>
              <a:ea typeface="Calibri"/>
              <a:cs typeface="Calibri"/>
              <a:sym typeface="Calibri"/>
            </a:endParaRPr>
          </a:p>
        </p:txBody>
      </p:sp>
      <p:sp>
        <p:nvSpPr>
          <p:cNvPr id="262" name="Google Shape;262;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25</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2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8" name="Google Shape;268;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a:solidFill>
                  <a:schemeClr val="dk1"/>
                </a:solidFill>
                <a:latin typeface="Calibri"/>
                <a:ea typeface="Calibri"/>
                <a:cs typeface="Calibri"/>
                <a:sym typeface="Calibri"/>
              </a:rPr>
              <a:t>Share an example of a Potential Explosion Site logbook.</a:t>
            </a:r>
            <a:endParaRPr lang="en-GB" b="1"/>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endParaRPr lang="en-GB" sz="1200" b="0" i="0" u="sng" strike="noStrike" cap="none">
              <a:solidFill>
                <a:schemeClr val="dk1"/>
              </a:solidFill>
              <a:effectLst/>
              <a:latin typeface="Arial"/>
              <a:ea typeface="Calibri"/>
              <a:cs typeface="Arial"/>
              <a:sym typeface="Arial"/>
            </a:endParaRPr>
          </a:p>
          <a:p>
            <a:pPr marL="0" indent="0"/>
            <a:r>
              <a:rPr lang="en-GB"/>
              <a:t>Provide the PES Logbook as a Handout and explain each page and how it is completed (Record of Checks and Tests)</a:t>
            </a:r>
            <a:endParaRPr lang="en-GB" sz="1200" b="0" i="0" u="none" strike="noStrike" cap="none">
              <a:solidFill>
                <a:schemeClr val="dk1"/>
              </a:solidFill>
              <a:effectLst/>
              <a:latin typeface="Calibri"/>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Calibri"/>
                <a:ea typeface="Calibri"/>
                <a:cs typeface="Calibri"/>
                <a:sym typeface="Calibri"/>
              </a:rPr>
              <a:t>References/further reading:</a:t>
            </a:r>
            <a:endParaRPr lang="en-GB"/>
          </a:p>
          <a:p>
            <a:pPr marL="0" lvl="0" indent="0" algn="l" rtl="0">
              <a:spcBef>
                <a:spcPts val="0"/>
              </a:spcBef>
              <a:spcAft>
                <a:spcPts val="0"/>
              </a:spcAft>
              <a:buNone/>
            </a:pPr>
            <a:r>
              <a:rPr lang="en-IE" sz="1200" b="1">
                <a:solidFill>
                  <a:schemeClr val="dk1"/>
                </a:solidFill>
                <a:latin typeface="Calibri"/>
                <a:ea typeface="Calibri"/>
                <a:cs typeface="Calibri"/>
                <a:sym typeface="Calibri"/>
              </a:rPr>
              <a:t>IATG 06.70 – Inspection of explosives facilities - Annex C</a:t>
            </a:r>
            <a:endParaRPr sz="120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following check list of inspection points and records of checks and tests may be used to maintain records </a:t>
            </a:r>
            <a:endParaRPr/>
          </a:p>
          <a:p>
            <a:pPr marL="171450" lvl="0" indent="-95250" algn="l" rtl="0">
              <a:spcBef>
                <a:spcPts val="0"/>
              </a:spcBef>
              <a:spcAft>
                <a:spcPts val="0"/>
              </a:spcAft>
              <a:buClr>
                <a:schemeClr val="dk1"/>
              </a:buClr>
              <a:buSzPts val="1200"/>
              <a:buFont typeface="Arial"/>
              <a:buNone/>
            </a:pPr>
            <a:endParaRPr sz="1200">
              <a:solidFill>
                <a:schemeClr val="dk1"/>
              </a:solidFill>
              <a:latin typeface="Calibri"/>
              <a:ea typeface="Calibri"/>
              <a:cs typeface="Calibri"/>
              <a:sym typeface="Calibri"/>
            </a:endParaRPr>
          </a:p>
        </p:txBody>
      </p:sp>
      <p:sp>
        <p:nvSpPr>
          <p:cNvPr id="269" name="Google Shape;269;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26</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p2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2" name="Google Shape;282;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a:solidFill>
                  <a:schemeClr val="dk1"/>
                </a:solidFill>
                <a:latin typeface="Calibri"/>
                <a:ea typeface="Calibri"/>
                <a:cs typeface="Calibri"/>
                <a:sym typeface="Calibri"/>
              </a:rPr>
              <a:t>Share an example of a Potential Explosion Site logbook.</a:t>
            </a:r>
            <a:endParaRPr lang="en-GB" b="1"/>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a:solidFill>
                <a:schemeClr val="dk1"/>
              </a:solidFill>
              <a:effectLst/>
              <a:latin typeface="Calibri"/>
              <a:ea typeface="Calibri"/>
              <a:cs typeface="Calibri"/>
              <a:sym typeface="Calibri"/>
            </a:endParaRPr>
          </a:p>
          <a:p>
            <a:pPr marL="0" indent="0">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endParaRPr lang="en-GB" u="sng">
              <a:latin typeface="Arial"/>
              <a:cs typeface="Arial"/>
            </a:endParaRPr>
          </a:p>
          <a:p>
            <a:pPr marL="0" indent="0">
              <a:defRPr/>
            </a:pPr>
            <a:r>
              <a:rPr lang="en-GB"/>
              <a:t>Provide the PES Logbook as a Handout and explain each page and how it is completed (Fault Reports)</a:t>
            </a:r>
            <a:endParaRPr lang="en-GB" u="sng">
              <a:latin typeface="Arial"/>
              <a:cs typeface="Arial"/>
            </a:endParaRPr>
          </a:p>
          <a:p>
            <a:pPr marL="0" indent="0"/>
            <a:endParaRPr lang="en-GB"/>
          </a:p>
          <a:p>
            <a:pPr marL="0" lvl="0" indent="0" algn="l" rtl="0">
              <a:spcBef>
                <a:spcPts val="0"/>
              </a:spcBef>
              <a:spcAft>
                <a:spcPts val="0"/>
              </a:spcAft>
              <a:buNone/>
            </a:pPr>
            <a:r>
              <a:rPr lang="en-GB" sz="1200" b="0" i="0" u="sng" strike="noStrike" cap="none">
                <a:solidFill>
                  <a:schemeClr val="dk1"/>
                </a:solidFill>
                <a:effectLst/>
                <a:latin typeface="Calibri"/>
                <a:ea typeface="Calibri"/>
                <a:cs typeface="Calibri"/>
                <a:sym typeface="Calibri"/>
              </a:rPr>
              <a:t>References/further reading:</a:t>
            </a:r>
            <a:endParaRPr lang="en-GB"/>
          </a:p>
          <a:p>
            <a:pPr marL="0" lvl="0" indent="0" algn="l" rtl="0">
              <a:spcBef>
                <a:spcPts val="0"/>
              </a:spcBef>
              <a:spcAft>
                <a:spcPts val="0"/>
              </a:spcAft>
              <a:buNone/>
            </a:pPr>
            <a:r>
              <a:rPr lang="en-GB" sz="1200" b="1">
                <a:solidFill>
                  <a:schemeClr val="dk1"/>
                </a:solidFill>
                <a:latin typeface="Calibri"/>
                <a:ea typeface="Calibri"/>
                <a:cs typeface="Calibri"/>
                <a:sym typeface="Calibri"/>
              </a:rPr>
              <a:t>IATG 06.70 – Inspection of explosives facilities - Annex C</a:t>
            </a:r>
            <a:endParaRPr lang="en-GB" sz="1200">
              <a:solidFill>
                <a:schemeClr val="dk1"/>
              </a:solidFill>
              <a:latin typeface="Calibri"/>
              <a:ea typeface="Calibri"/>
              <a:cs typeface="Calibri"/>
            </a:endParaRPr>
          </a:p>
          <a:p>
            <a:pPr marL="171450" marR="0" lvl="0" indent="-95250" algn="l" rtl="0">
              <a:lnSpc>
                <a:spcPct val="100000"/>
              </a:lnSpc>
              <a:spcBef>
                <a:spcPts val="0"/>
              </a:spcBef>
              <a:spcAft>
                <a:spcPts val="0"/>
              </a:spcAft>
              <a:buClr>
                <a:schemeClr val="dk1"/>
              </a:buClr>
              <a:buSzPts val="1200"/>
            </a:pPr>
            <a:endParaRPr lang="en-GB"/>
          </a:p>
          <a:p>
            <a:pPr marL="171450" lvl="0" indent="-95250" algn="l" rtl="0">
              <a:spcBef>
                <a:spcPts val="0"/>
              </a:spcBef>
              <a:spcAft>
                <a:spcPts val="0"/>
              </a:spcAft>
              <a:buClr>
                <a:schemeClr val="dk1"/>
              </a:buClr>
              <a:buSzPts val="1200"/>
              <a:buFont typeface="Arial"/>
              <a:buNone/>
            </a:pPr>
            <a:endParaRPr sz="1200">
              <a:solidFill>
                <a:schemeClr val="dk1"/>
              </a:solidFill>
              <a:latin typeface="Calibri"/>
              <a:ea typeface="Calibri"/>
              <a:cs typeface="Calibri"/>
              <a:sym typeface="Calibri"/>
            </a:endParaRPr>
          </a:p>
        </p:txBody>
      </p:sp>
      <p:sp>
        <p:nvSpPr>
          <p:cNvPr id="283" name="Google Shape;283;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27</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2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9" name="Google Shape;289;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a:solidFill>
                  <a:schemeClr val="dk1"/>
                </a:solidFill>
                <a:latin typeface="Calibri"/>
                <a:ea typeface="Calibri"/>
                <a:cs typeface="Calibri"/>
                <a:sym typeface="Calibri"/>
              </a:rPr>
              <a:t>Share an example of a Potential Explosion Site logbook.</a:t>
            </a:r>
            <a:endParaRPr lang="en-GB" b="1"/>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endParaRPr lang="en-GB" sz="1200" b="0" i="0" u="sng" strike="noStrike" cap="none">
              <a:solidFill>
                <a:schemeClr val="dk1"/>
              </a:solidFill>
              <a:effectLst/>
              <a:latin typeface="Arial"/>
              <a:ea typeface="Calibri"/>
              <a:cs typeface="Arial"/>
              <a:sym typeface="Arial"/>
            </a:endParaRPr>
          </a:p>
          <a:p>
            <a:pPr marL="0" indent="0"/>
            <a:r>
              <a:rPr lang="en-GB"/>
              <a:t>Provide the PES Logbook as a Handout and explain each page and how it is completed (Fire Evacuation and Drills)</a:t>
            </a:r>
          </a:p>
          <a:p>
            <a:pPr marL="0" lvl="0" indent="0" algn="l" rtl="0">
              <a:spcBef>
                <a:spcPts val="0"/>
              </a:spcBef>
              <a:spcAft>
                <a:spcPts val="0"/>
              </a:spcAft>
              <a:buNone/>
            </a:pPr>
            <a:endParaRPr lang="en-GB" sz="1200" b="0" i="0" u="none" strike="noStrike" cap="none">
              <a:solidFill>
                <a:schemeClr val="dk1"/>
              </a:solidFill>
              <a:effectLst/>
              <a:latin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Calibri"/>
                <a:ea typeface="Calibri"/>
                <a:cs typeface="Calibri"/>
                <a:sym typeface="Calibri"/>
              </a:rPr>
              <a:t>References/further reading:</a:t>
            </a:r>
            <a:endParaRPr lang="en-GB"/>
          </a:p>
          <a:p>
            <a:pPr marL="0" lvl="0" indent="0" algn="l" rtl="0">
              <a:spcBef>
                <a:spcPts val="0"/>
              </a:spcBef>
              <a:spcAft>
                <a:spcPts val="0"/>
              </a:spcAft>
              <a:buNone/>
            </a:pPr>
            <a:r>
              <a:rPr lang="en-GB" sz="1200" b="1">
                <a:solidFill>
                  <a:schemeClr val="dk1"/>
                </a:solidFill>
                <a:latin typeface="Calibri"/>
                <a:ea typeface="Calibri"/>
                <a:cs typeface="Calibri"/>
                <a:sym typeface="Calibri"/>
              </a:rPr>
              <a:t>IATG 06.70 – Inspection of explosives facilities - Annex C</a:t>
            </a:r>
            <a:endParaRPr lang="en-GB" sz="120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200"/>
              <a:buFont typeface="Arial"/>
              <a:buChar char="•"/>
            </a:pPr>
            <a:endParaRPr lang="en-GB"/>
          </a:p>
          <a:p>
            <a:pPr marL="171450" lvl="0" indent="-95250" algn="l" rtl="0">
              <a:spcBef>
                <a:spcPts val="0"/>
              </a:spcBef>
              <a:spcAft>
                <a:spcPts val="0"/>
              </a:spcAft>
              <a:buClr>
                <a:schemeClr val="dk1"/>
              </a:buClr>
              <a:buSzPts val="1200"/>
              <a:buFont typeface="Arial"/>
              <a:buNone/>
            </a:pPr>
            <a:endParaRPr sz="1200" u="sng">
              <a:solidFill>
                <a:schemeClr val="dk1"/>
              </a:solidFill>
              <a:latin typeface="Calibri"/>
              <a:ea typeface="Calibri"/>
              <a:cs typeface="Calibri"/>
            </a:endParaRPr>
          </a:p>
        </p:txBody>
      </p:sp>
      <p:sp>
        <p:nvSpPr>
          <p:cNvPr id="290" name="Google Shape;290;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28</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3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3" name="Google Shape;303;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a:solidFill>
                  <a:schemeClr val="dk1"/>
                </a:solidFill>
                <a:latin typeface="Calibri"/>
                <a:ea typeface="Calibri"/>
                <a:cs typeface="Calibri"/>
                <a:sym typeface="Calibri"/>
              </a:rPr>
              <a:t>Share an example of a Temperature and Humidity Record.</a:t>
            </a:r>
            <a:endParaRPr lang="en-GB" b="1"/>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endParaRPr lang="en-GB" sz="1200" b="0" i="0" u="sng" strike="noStrike" cap="none">
              <a:solidFill>
                <a:schemeClr val="dk1"/>
              </a:solidFill>
              <a:effectLst/>
              <a:latin typeface="Arial"/>
              <a:ea typeface="Calibri"/>
              <a:cs typeface="Arial"/>
              <a:sym typeface="Arial"/>
            </a:endParaRPr>
          </a:p>
          <a:p>
            <a:pPr marL="0" indent="0"/>
            <a:r>
              <a:rPr lang="en-GB"/>
              <a:t>Provide the PES Logbook as a Handout and explain each page and how it is completed (Temperature and Humidity Records)</a:t>
            </a:r>
          </a:p>
          <a:p>
            <a:pPr marL="0" lvl="0" indent="0" algn="l" rtl="0">
              <a:spcBef>
                <a:spcPts val="0"/>
              </a:spcBef>
              <a:spcAft>
                <a:spcPts val="0"/>
              </a:spcAft>
              <a:buNone/>
            </a:pPr>
            <a:endParaRPr lang="en-GB" sz="1200" b="0" i="0" u="none" strike="noStrike" cap="none">
              <a:solidFill>
                <a:schemeClr val="dk1"/>
              </a:solidFill>
              <a:effectLst/>
              <a:latin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Calibri"/>
                <a:ea typeface="Calibri"/>
                <a:cs typeface="Calibri"/>
                <a:sym typeface="Calibri"/>
              </a:rPr>
              <a:t>References/further reading:</a:t>
            </a:r>
            <a:endParaRPr lang="en-GB"/>
          </a:p>
          <a:p>
            <a:pPr marL="0" marR="0" lvl="0" indent="0" algn="l" rtl="0">
              <a:lnSpc>
                <a:spcPct val="100000"/>
              </a:lnSpc>
              <a:spcBef>
                <a:spcPts val="0"/>
              </a:spcBef>
              <a:spcAft>
                <a:spcPts val="0"/>
              </a:spcAft>
              <a:buClr>
                <a:schemeClr val="dk1"/>
              </a:buClr>
              <a:buSzPts val="1200"/>
              <a:buFont typeface="Calibri"/>
              <a:buNone/>
            </a:pPr>
            <a:r>
              <a:rPr lang="en-IE" sz="1200" b="1">
                <a:solidFill>
                  <a:schemeClr val="dk1"/>
                </a:solidFill>
                <a:latin typeface="Calibri"/>
                <a:ea typeface="Calibri"/>
                <a:cs typeface="Calibri"/>
                <a:sym typeface="Calibri"/>
              </a:rPr>
              <a:t>IATG 06.70 – Inspection of explosives facilities - Annex D</a:t>
            </a:r>
            <a:endParaRPr/>
          </a:p>
          <a:p>
            <a:pPr marL="171450" marR="0" lvl="0" indent="-171450" algn="l" rtl="0">
              <a:lnSpc>
                <a:spcPct val="100000"/>
              </a:lnSpc>
              <a:spcBef>
                <a:spcPts val="0"/>
              </a:spcBef>
              <a:spcAft>
                <a:spcPts val="0"/>
              </a:spcAft>
              <a:buClr>
                <a:schemeClr val="dk1"/>
              </a:buClr>
              <a:buSzPts val="1200"/>
              <a:buFont typeface="Arial"/>
              <a:buChar char="•"/>
            </a:pPr>
            <a:r>
              <a:rPr lang="en-IE"/>
              <a:t>As per slide</a:t>
            </a:r>
            <a:endParaRPr/>
          </a:p>
          <a:p>
            <a:pPr marL="171450" marR="0" lvl="0" indent="-95250" algn="l" rtl="0">
              <a:lnSpc>
                <a:spcPct val="100000"/>
              </a:lnSpc>
              <a:spcBef>
                <a:spcPts val="0"/>
              </a:spcBef>
              <a:spcAft>
                <a:spcPts val="0"/>
              </a:spcAft>
              <a:buClr>
                <a:schemeClr val="dk1"/>
              </a:buClr>
              <a:buSzPts val="1200"/>
              <a:buFont typeface="Arial"/>
              <a:buNone/>
            </a:pPr>
            <a:endParaRPr sz="1200">
              <a:solidFill>
                <a:schemeClr val="dk1"/>
              </a:solidFill>
              <a:latin typeface="Calibri"/>
              <a:ea typeface="Calibri"/>
              <a:cs typeface="Calibri"/>
              <a:sym typeface="Calibri"/>
            </a:endParaRPr>
          </a:p>
        </p:txBody>
      </p:sp>
      <p:sp>
        <p:nvSpPr>
          <p:cNvPr id="304" name="Google Shape;304;p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29</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p3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1" name="Google Shape;311;p3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a:solidFill>
                  <a:schemeClr val="dk1"/>
                </a:solidFill>
                <a:latin typeface="Calibri"/>
                <a:ea typeface="Calibri"/>
                <a:cs typeface="Calibri"/>
                <a:sym typeface="Calibri"/>
              </a:rPr>
              <a:t>Share an example of an Inspection Report</a:t>
            </a:r>
            <a:endParaRPr lang="en-GB" b="1"/>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endParaRPr lang="en-GB" sz="1200" b="0" i="0" u="sng" strike="noStrike" cap="none">
              <a:solidFill>
                <a:schemeClr val="dk1"/>
              </a:solidFill>
              <a:effectLst/>
              <a:latin typeface="Arial"/>
              <a:ea typeface="Calibri"/>
              <a:cs typeface="Arial"/>
              <a:sym typeface="Arial"/>
            </a:endParaRPr>
          </a:p>
          <a:p>
            <a:pPr marL="0" indent="0"/>
            <a:r>
              <a:rPr lang="en-GB"/>
              <a:t>Provide a handout of an example Inspection Report, IATG 12.10 – Ammunition on multi-national operations. Annex D</a:t>
            </a:r>
          </a:p>
          <a:p>
            <a:pPr marL="0" indent="0"/>
            <a:r>
              <a:rPr lang="en-GB" sz="1200" i="0" u="none" strike="noStrike" cap="none">
                <a:solidFill>
                  <a:schemeClr val="dk1"/>
                </a:solidFill>
                <a:effectLst/>
                <a:latin typeface="Calibri"/>
                <a:cs typeface="Calibri"/>
                <a:sym typeface="Calibri"/>
              </a:rPr>
              <a:t>Provide a handout of example Inspection Report, UNMAM Annex &amp; Annex C appendix 1</a:t>
            </a:r>
          </a:p>
          <a:p>
            <a:pPr marL="0" indent="0"/>
            <a:r>
              <a:rPr lang="en-GB" sz="1200" i="0" u="none" strike="noStrike" cap="none">
                <a:solidFill>
                  <a:schemeClr val="dk1"/>
                </a:solidFill>
                <a:effectLst/>
                <a:latin typeface="Calibri"/>
                <a:cs typeface="Calibri"/>
                <a:sym typeface="Calibri"/>
              </a:rPr>
              <a:t>Explain similar but different layouts and content.</a:t>
            </a:r>
          </a:p>
          <a:p>
            <a:pPr marL="0" lvl="0" indent="0" algn="l" rtl="0">
              <a:spcBef>
                <a:spcPts val="0"/>
              </a:spcBef>
              <a:spcAft>
                <a:spcPts val="0"/>
              </a:spcAft>
              <a:buNone/>
            </a:pPr>
            <a:endParaRPr lang="en-GB" sz="1200" b="0" i="0" u="none" strike="noStrike" cap="none">
              <a:solidFill>
                <a:schemeClr val="dk1"/>
              </a:solidFill>
              <a:effectLst/>
              <a:latin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Calibri"/>
                <a:ea typeface="Calibri"/>
                <a:cs typeface="Calibri"/>
                <a:sym typeface="Calibri"/>
              </a:rPr>
              <a:t>References/further reading:</a:t>
            </a:r>
            <a:endParaRPr/>
          </a:p>
          <a:p>
            <a:pPr marL="0" marR="0" lvl="0" indent="0" algn="l" rtl="0">
              <a:lnSpc>
                <a:spcPct val="100000"/>
              </a:lnSpc>
              <a:spcBef>
                <a:spcPts val="0"/>
              </a:spcBef>
              <a:spcAft>
                <a:spcPts val="0"/>
              </a:spcAft>
              <a:buClr>
                <a:schemeClr val="dk1"/>
              </a:buClr>
              <a:buSzPts val="1200"/>
              <a:buFont typeface="Arial"/>
              <a:buNone/>
            </a:pPr>
            <a:r>
              <a:rPr lang="en-IE" sz="1200" b="1">
                <a:solidFill>
                  <a:schemeClr val="dk1"/>
                </a:solidFill>
                <a:latin typeface="Calibri"/>
                <a:ea typeface="Calibri"/>
                <a:cs typeface="Calibri"/>
                <a:sym typeface="Calibri"/>
              </a:rPr>
              <a:t>United Nations Manual of Ammunition Management, 2020 1</a:t>
            </a:r>
            <a:r>
              <a:rPr lang="en-IE" sz="1200" b="1" baseline="30000">
                <a:solidFill>
                  <a:schemeClr val="dk1"/>
                </a:solidFill>
                <a:latin typeface="Calibri"/>
                <a:ea typeface="Calibri"/>
                <a:cs typeface="Calibri"/>
                <a:sym typeface="Calibri"/>
              </a:rPr>
              <a:t>st</a:t>
            </a:r>
            <a:r>
              <a:rPr lang="en-IE" sz="1200" b="1">
                <a:solidFill>
                  <a:schemeClr val="dk1"/>
                </a:solidFill>
                <a:latin typeface="Calibri"/>
                <a:ea typeface="Calibri"/>
                <a:cs typeface="Calibri"/>
                <a:sym typeface="Calibri"/>
              </a:rPr>
              <a:t> Ed</a:t>
            </a:r>
            <a:endParaRPr sz="120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Since ammunition contains high energy material and is designed to be as lethal as possible, it is highly desired that it is safe, reliable and effective during operation, transportation and handling. </a:t>
            </a:r>
            <a:endParaRPr/>
          </a:p>
          <a:p>
            <a:pPr marL="171450" marR="0" lvl="0"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Therefore, inspections and evaluations shall be carried out to ensure that ammunition policy/guidelines are adhered to by units. </a:t>
            </a:r>
            <a:endParaRPr/>
          </a:p>
          <a:p>
            <a:pPr marL="171450" marR="0" lvl="0"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Evaluation and recommendations shall be done to improve the standard of ammunition management in units </a:t>
            </a:r>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SATO shall carry out the following types of inspection in the units: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Annual Routine Inspection as per a circulated program;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SATO or another ATO shall accompany the COE team to the Operational Readiness Inspection for each unit;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An inspection carried out on units upon arrival and repatriation;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Any other inspection as appeared/requested by the concerned unit;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SATO shall have the authority to conduct impromptu inspections at any time.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SATO may be unable to attend all inspections for all T/PCCs. Each unit shall be inspected at a minimum of once a year. </a:t>
            </a:r>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An internal inspection shall be carried out by the T/PCC person in charge of ammunition storage (or a nominated and qualified representative), normally from the military/police unit occupying the camp, to ensure that: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There is a continuous recording/logging and monitoring regime to ascertain the condition of each PES, the stockpile contained within and the overall ammunition storage area;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There is a PES log book with temperature and humidity records;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firefighting equipment is working, and drills are conducted;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security alarm is working. </a:t>
            </a:r>
            <a:endParaRPr/>
          </a:p>
          <a:p>
            <a:pPr marL="171450" marR="0" lvl="0"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results of the inspection shall be recorded on an inspection record sheet. A copy of these inspection records shall be sent to the SATO.</a:t>
            </a:r>
            <a:endParaRPr/>
          </a:p>
          <a:p>
            <a:pPr marL="171450" marR="0" lvl="0"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IATG 06.70 will be adhered to during inspection for consultation. A standard Inspection Criteria/Evaluation Template is attached to this manual at Annex C </a:t>
            </a:r>
            <a:endParaRPr/>
          </a:p>
          <a:p>
            <a:pPr marL="171450" marR="0" lvl="0"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SATO or his/her appropriate representative is authorized to carry out inspection of ammunition and evaluation of units as per this manual. </a:t>
            </a:r>
            <a:endParaRPr/>
          </a:p>
          <a:p>
            <a:pPr marL="628650" marR="0" lvl="1"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Details regarding the competency and responsibility of SATO are given at Annex D. </a:t>
            </a:r>
            <a:endParaRPr/>
          </a:p>
          <a:p>
            <a:pPr marL="171450" marR="0" lvl="0"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After the inspection is carried out, the SATO shall furnish an inspection and evaluation report on the ammunition storage conditions of the concerned unit. </a:t>
            </a:r>
            <a:endParaRPr/>
          </a:p>
          <a:p>
            <a:pPr marL="628650" marR="0" lvl="1"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reports shall be shared with all members of the WAAB and approved during the next WAAB meeting. </a:t>
            </a:r>
            <a:endParaRPr/>
          </a:p>
          <a:p>
            <a:pPr marL="628650" marR="0" lvl="1"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chair of the WAAB shall be informed without delay when the minimum standards cannot be met. </a:t>
            </a:r>
            <a:endParaRPr/>
          </a:p>
          <a:p>
            <a:pPr marL="628650" marR="0" lvl="1"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Copies of the approved report shall be disseminated to all concerned for appropriate action </a:t>
            </a:r>
            <a:endParaRPr/>
          </a:p>
          <a:p>
            <a:pPr marL="0" marR="0" lvl="0" indent="0" algn="l" rtl="0">
              <a:lnSpc>
                <a:spcPct val="100000"/>
              </a:lnSpc>
              <a:spcBef>
                <a:spcPts val="0"/>
              </a:spcBef>
              <a:spcAft>
                <a:spcPts val="0"/>
              </a:spcAft>
              <a:buClr>
                <a:schemeClr val="dk1"/>
              </a:buClr>
              <a:buSzPts val="1200"/>
              <a:buFont typeface="Arial"/>
              <a:buNone/>
            </a:pPr>
            <a:endParaRPr sz="1200" b="1">
              <a:solidFill>
                <a:schemeClr val="dk1"/>
              </a:solidFill>
              <a:latin typeface="Calibri"/>
              <a:ea typeface="Calibri"/>
              <a:cs typeface="Calibri"/>
              <a:sym typeface="Calibri"/>
            </a:endParaRPr>
          </a:p>
          <a:p>
            <a:pPr marL="0" indent="0"/>
            <a:r>
              <a:rPr lang="en-IE" sz="1200" b="1">
                <a:solidFill>
                  <a:schemeClr val="dk1"/>
                </a:solidFill>
                <a:latin typeface="Calibri"/>
                <a:ea typeface="Calibri"/>
                <a:cs typeface="Calibri"/>
                <a:sym typeface="Calibri"/>
              </a:rPr>
              <a:t>IATG 12.10 – Ammunition on multi-national operations</a:t>
            </a:r>
            <a:r>
              <a:rPr lang="en-IE" b="1"/>
              <a:t>. Annex D.  </a:t>
            </a:r>
            <a:r>
              <a:rPr lang="en-IE">
                <a:hlinkClick r:id="rId3"/>
              </a:rPr>
              <a:t>http://data.unsaferguard.org/iatg/en/IATG-12.10-Multi-national-operations-IATG-V.3.pdf</a:t>
            </a:r>
            <a:r>
              <a:rPr lang="en-IE"/>
              <a:t> </a:t>
            </a:r>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efficiency of the unit in relation to its ammunition responsibilities should, on completion of each periodic inspection, be graded in terms of </a:t>
            </a:r>
            <a:r>
              <a:rPr lang="en-IE" sz="1200" b="1">
                <a:solidFill>
                  <a:schemeClr val="dk1"/>
                </a:solidFill>
                <a:latin typeface="Calibri"/>
                <a:ea typeface="Calibri"/>
                <a:cs typeface="Calibri"/>
                <a:sym typeface="Calibri"/>
              </a:rPr>
              <a:t>Satisfactory </a:t>
            </a:r>
            <a:r>
              <a:rPr lang="en-IE" sz="1200">
                <a:solidFill>
                  <a:schemeClr val="dk1"/>
                </a:solidFill>
                <a:latin typeface="Calibri"/>
                <a:ea typeface="Calibri"/>
                <a:cs typeface="Calibri"/>
                <a:sym typeface="Calibri"/>
              </a:rPr>
              <a:t>or </a:t>
            </a:r>
            <a:r>
              <a:rPr lang="en-IE" sz="1200" b="1">
                <a:solidFill>
                  <a:schemeClr val="dk1"/>
                </a:solidFill>
                <a:latin typeface="Calibri"/>
                <a:ea typeface="Calibri"/>
                <a:cs typeface="Calibri"/>
                <a:sym typeface="Calibri"/>
              </a:rPr>
              <a:t>Unsatisfactory</a:t>
            </a:r>
            <a:r>
              <a:rPr lang="en-IE" sz="1200">
                <a:solidFill>
                  <a:schemeClr val="dk1"/>
                </a:solidFill>
                <a:latin typeface="Calibri"/>
                <a:ea typeface="Calibri"/>
                <a:cs typeface="Calibri"/>
                <a:sym typeface="Calibri"/>
              </a:rPr>
              <a:t>. </a:t>
            </a:r>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grading shall be based on the standard found at the time of the inspection and give an accurate picture of the efficiency of the unit. </a:t>
            </a:r>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Small infringements may be corrected as the inspection proceeds but a general comment observing this is to be recorded in the report. </a:t>
            </a:r>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Subsequent corrective action may be taken as necessary to correct faults and bring the unit up to an acceptable standard. </a:t>
            </a:r>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Accurate reporting is essential to give the chain of command a clear and unambiguous view of ammunition and explosives safety across their area. </a:t>
            </a:r>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This grading shall be recorded on IATG Form 12.10A (see Annex D) (or national equivalent) by the Inspector. </a:t>
            </a:r>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When assessing the grading of a unit’s efficiency, the Inspector should base his or her judgement on the points listed in IATG 06.70 </a:t>
            </a:r>
            <a:r>
              <a:rPr lang="en-IE" sz="1200" i="1">
                <a:solidFill>
                  <a:schemeClr val="dk1"/>
                </a:solidFill>
                <a:latin typeface="Calibri"/>
                <a:ea typeface="Calibri"/>
                <a:cs typeface="Calibri"/>
                <a:sym typeface="Calibri"/>
              </a:rPr>
              <a:t>Inspection of explosives facilities</a:t>
            </a:r>
            <a:r>
              <a:rPr lang="en-IE" sz="1200">
                <a:solidFill>
                  <a:schemeClr val="dk1"/>
                </a:solidFill>
                <a:latin typeface="Calibri"/>
                <a:ea typeface="Calibri"/>
                <a:cs typeface="Calibri"/>
                <a:sym typeface="Calibri"/>
              </a:rPr>
              <a:t>, Annex E</a:t>
            </a:r>
            <a:r>
              <a:rPr lang="en-IE" sz="1200" b="1">
                <a:solidFill>
                  <a:schemeClr val="dk1"/>
                </a:solidFill>
                <a:latin typeface="Calibri"/>
                <a:ea typeface="Calibri"/>
                <a:cs typeface="Calibri"/>
                <a:sym typeface="Calibri"/>
              </a:rPr>
              <a:t>. </a:t>
            </a:r>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An unsatisfactory grading should only be given if: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there is more than one violation of a major point which is considered to compromise explosive safety;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there are four or more minor points violated and no corrective action has been taken during the inspection; or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Recommendations to resolve a major point or two minor points specified in a previous inspection report have not been carried out. </a:t>
            </a:r>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Inspector shall also recommend if more specialist inspections are warranted, (e.g. electrical, lightning protection, infrastructure stability etc). </a:t>
            </a:r>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A recommended report format for deployed unit ammunition inspections is at Annex D for information </a:t>
            </a:r>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312" name="Google Shape;312;p3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30</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 name="Google Shape;6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b="1" i="0" u="sng" strike="noStrike" cap="none">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i="0" u="none" strike="noStrike" cap="none">
                <a:solidFill>
                  <a:schemeClr val="dk1"/>
                </a:solidFill>
                <a:latin typeface="Calibri"/>
                <a:ea typeface="Calibri"/>
                <a:cs typeface="Calibri"/>
                <a:sym typeface="Calibri"/>
              </a:rPr>
              <a:t>Introduce the Key Learning Points</a:t>
            </a:r>
            <a:endParaRPr lang="en-GB">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endParaRPr lang="en-GB">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p>
          <a:p>
            <a:pPr marL="0" marR="0" lvl="0" indent="0" algn="l" rtl="0">
              <a:lnSpc>
                <a:spcPct val="100000"/>
              </a:lnSpc>
              <a:spcBef>
                <a:spcPts val="0"/>
              </a:spcBef>
              <a:spcAft>
                <a:spcPts val="0"/>
              </a:spcAft>
              <a:buClr>
                <a:schemeClr val="dk1"/>
              </a:buClr>
              <a:buSzPts val="1200"/>
              <a:buFont typeface="Calibri"/>
              <a:buNone/>
            </a:pPr>
            <a:r>
              <a:rPr lang="en-GB" b="0" u="none">
                <a:latin typeface="Arial"/>
                <a:ea typeface="Arial"/>
                <a:cs typeface="Arial"/>
                <a:sym typeface="Arial"/>
              </a:rPr>
              <a:t>Emphasise ‘recall’ – this is revisiting/revising content covered in the workbook</a:t>
            </a:r>
          </a:p>
          <a:p>
            <a:pPr marL="0" lvl="0" indent="0" algn="l" rtl="0">
              <a:spcBef>
                <a:spcPts val="0"/>
              </a:spcBef>
              <a:spcAft>
                <a:spcPts val="0"/>
              </a:spcAft>
              <a:buNone/>
            </a:pPr>
            <a:endParaRPr lang="en-IE" sz="1200" b="0" i="0" u="none" strike="noStrike" cap="none">
              <a:solidFill>
                <a:schemeClr val="dk1"/>
              </a:solidFill>
              <a:latin typeface="Calibri"/>
              <a:ea typeface="Calibri"/>
              <a:cs typeface="Calibri"/>
              <a:sym typeface="Calibri"/>
            </a:endParaRPr>
          </a:p>
          <a:p>
            <a:pPr marL="0" lvl="0" indent="0" algn="l" rtl="0">
              <a:spcBef>
                <a:spcPts val="0"/>
              </a:spcBef>
              <a:spcAft>
                <a:spcPts val="0"/>
              </a:spcAft>
              <a:buNone/>
            </a:pPr>
            <a:endParaRPr lang="en-IE" sz="1200" b="0" i="0" u="none" strike="noStrike" cap="none">
              <a:solidFill>
                <a:schemeClr val="dk1"/>
              </a:solidFill>
              <a:latin typeface="Calibri"/>
              <a:ea typeface="Calibri"/>
              <a:cs typeface="Calibri"/>
              <a:sym typeface="Calibri"/>
            </a:endParaRPr>
          </a:p>
          <a:p>
            <a:pPr marL="0" lvl="0" indent="0" algn="l" rtl="0">
              <a:spcBef>
                <a:spcPts val="0"/>
              </a:spcBef>
              <a:spcAft>
                <a:spcPts val="0"/>
              </a:spcAft>
              <a:buNone/>
            </a:pPr>
            <a:r>
              <a:rPr lang="en-IE" sz="1200" b="0" i="0" u="none" strike="noStrike" cap="none">
                <a:solidFill>
                  <a:schemeClr val="dk1"/>
                </a:solidFill>
                <a:latin typeface="Calibri"/>
                <a:ea typeface="Calibri"/>
                <a:cs typeface="Calibri"/>
                <a:sym typeface="Calibri"/>
              </a:rPr>
              <a:t>Key Learning Points</a:t>
            </a:r>
            <a:endParaRPr/>
          </a:p>
          <a:p>
            <a:pPr marL="0" lvl="0" indent="0" algn="l" rtl="0">
              <a:spcBef>
                <a:spcPts val="0"/>
              </a:spcBef>
              <a:spcAft>
                <a:spcPts val="0"/>
              </a:spcAft>
              <a:buNone/>
            </a:pPr>
            <a:r>
              <a:rPr lang="en-IE" sz="1200">
                <a:solidFill>
                  <a:schemeClr val="dk1"/>
                </a:solidFill>
                <a:latin typeface="Calibri"/>
                <a:ea typeface="Calibri"/>
                <a:cs typeface="Calibri"/>
                <a:sym typeface="Calibri"/>
              </a:rPr>
              <a:t>2.2.5.1 Recall UN good practices for securing hazardous explosive materials</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IE" sz="1200">
                <a:solidFill>
                  <a:schemeClr val="dk1"/>
                </a:solidFill>
                <a:latin typeface="Calibri"/>
                <a:ea typeface="Calibri"/>
                <a:cs typeface="Calibri"/>
                <a:sym typeface="Calibri"/>
              </a:rPr>
              <a:t>2.2.5.2 Recall UN good practices for managing an explosive storage site</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IE" sz="1200">
                <a:solidFill>
                  <a:schemeClr val="dk1"/>
                </a:solidFill>
                <a:latin typeface="Calibri"/>
                <a:ea typeface="Calibri"/>
                <a:cs typeface="Calibri"/>
                <a:sym typeface="Calibri"/>
              </a:rPr>
              <a:t>2.2.5.3 Recall the requirements for the Calculation of Storage Space</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IE" sz="1200">
                <a:solidFill>
                  <a:schemeClr val="dk1"/>
                </a:solidFill>
                <a:latin typeface="Calibri"/>
                <a:ea typeface="Calibri"/>
                <a:cs typeface="Calibri"/>
                <a:sym typeface="Calibri"/>
              </a:rPr>
              <a:t>2.2.5.4 Discuss the use of checks and inspections in ammunition management</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IE" sz="1200">
                <a:solidFill>
                  <a:schemeClr val="dk1"/>
                </a:solidFill>
                <a:latin typeface="Calibri"/>
                <a:ea typeface="Calibri"/>
                <a:cs typeface="Calibri"/>
                <a:sym typeface="Calibri"/>
              </a:rPr>
              <a:t>2.2.5.5 Discuss the UN good practices for securing hazardous explosive materials</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IE" sz="1200">
                <a:solidFill>
                  <a:schemeClr val="dk1"/>
                </a:solidFill>
                <a:latin typeface="Calibri"/>
                <a:ea typeface="Calibri"/>
                <a:cs typeface="Calibri"/>
                <a:sym typeface="Calibri"/>
              </a:rPr>
              <a:t>2.2.5.6 Discuss the UN good practices for managing an explosive storage site</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IE" sz="1200">
                <a:solidFill>
                  <a:schemeClr val="dk1"/>
                </a:solidFill>
                <a:latin typeface="Calibri"/>
                <a:ea typeface="Calibri"/>
                <a:cs typeface="Calibri"/>
                <a:sym typeface="Calibri"/>
              </a:rPr>
              <a:t>2.2.5.7 Discuss Storage Temperatures and the isolation &amp; segregation of ammunition stocks</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IE" sz="1200">
                <a:solidFill>
                  <a:schemeClr val="dk1"/>
                </a:solidFill>
                <a:latin typeface="Calibri"/>
                <a:ea typeface="Calibri"/>
                <a:cs typeface="Calibri"/>
                <a:sym typeface="Calibri"/>
              </a:rPr>
              <a:t>2.2.5.8 Discuss the Stacking and Racking of ammunition and the use of Stack Tally Cards</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IE" sz="1200">
                <a:solidFill>
                  <a:schemeClr val="dk1"/>
                </a:solidFill>
                <a:latin typeface="Calibri"/>
                <a:ea typeface="Calibri"/>
                <a:cs typeface="Calibri"/>
                <a:sym typeface="Calibri"/>
              </a:rPr>
              <a:t>2.2.5.9 Discuss Lotting &amp; Batching, the use of Bans &amp; Constraints and determining Faults &amp; Performance failures</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IE" sz="1200">
                <a:solidFill>
                  <a:schemeClr val="dk1"/>
                </a:solidFill>
                <a:latin typeface="Calibri"/>
                <a:ea typeface="Calibri"/>
                <a:cs typeface="Calibri"/>
                <a:sym typeface="Calibri"/>
              </a:rPr>
              <a:t>2.2.5.10 Apply checks and inspections to provide confidence that Explosive Storage sites conform to UN and international standards</a:t>
            </a:r>
            <a:endParaRPr sz="1200">
              <a:solidFill>
                <a:schemeClr val="dk1"/>
              </a:solidFill>
              <a:latin typeface="Calibri"/>
              <a:ea typeface="Calibri"/>
              <a:cs typeface="Calibri"/>
              <a:sym typeface="Calibri"/>
            </a:endParaRPr>
          </a:p>
          <a:p>
            <a:pPr marL="0" indent="0"/>
            <a:r>
              <a:rPr lang="en-IE" sz="1200">
                <a:solidFill>
                  <a:schemeClr val="dk1"/>
                </a:solidFill>
                <a:latin typeface="Calibri"/>
                <a:ea typeface="Calibri"/>
                <a:cs typeface="Calibri"/>
                <a:sym typeface="Calibri"/>
              </a:rPr>
              <a:t>2.2.5.11 Examine the use of mitigations based on an explosive risk assessment for a </a:t>
            </a:r>
            <a:r>
              <a:rPr lang="en-IE"/>
              <a:t>temporary </a:t>
            </a:r>
            <a:r>
              <a:rPr lang="en-IE" sz="1200">
                <a:solidFill>
                  <a:schemeClr val="dk1"/>
                </a:solidFill>
                <a:latin typeface="Calibri"/>
                <a:ea typeface="Calibri"/>
                <a:cs typeface="Calibri"/>
                <a:sym typeface="Calibri"/>
              </a:rPr>
              <a:t>storage area</a:t>
            </a:r>
            <a:r>
              <a:rPr lang="en-IE"/>
              <a:t> </a:t>
            </a:r>
            <a:endParaRPr/>
          </a:p>
        </p:txBody>
      </p:sp>
      <p:sp>
        <p:nvSpPr>
          <p:cNvPr id="69" name="Google Shape;69;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p3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9" name="Google Shape;319;p3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0" indent="0">
              <a:defRPr/>
            </a:pPr>
            <a:r>
              <a:rPr lang="en-IE" sz="1200" b="1">
                <a:solidFill>
                  <a:schemeClr val="dk1"/>
                </a:solidFill>
                <a:latin typeface="Calibri"/>
                <a:ea typeface="Calibri"/>
                <a:cs typeface="Calibri"/>
                <a:sym typeface="Calibri"/>
              </a:rPr>
              <a:t>Show participants an example Explosive Storehouse Inspection </a:t>
            </a:r>
            <a:r>
              <a:rPr lang="en-IE" b="1"/>
              <a:t>Checklist</a:t>
            </a:r>
            <a:r>
              <a:rPr lang="en-IE" sz="1200" b="1">
                <a:solidFill>
                  <a:schemeClr val="dk1"/>
                </a:solidFill>
                <a:latin typeface="Calibri"/>
                <a:ea typeface="Calibri"/>
                <a:cs typeface="Calibri"/>
                <a:sym typeface="Calibri"/>
              </a:rPr>
              <a:t> and </a:t>
            </a:r>
            <a:r>
              <a:rPr lang="en-IE" b="1"/>
              <a:t>give a brief overview</a:t>
            </a:r>
            <a:r>
              <a:rPr lang="en-IE" sz="1200" b="1">
                <a:solidFill>
                  <a:schemeClr val="dk1"/>
                </a:solidFill>
                <a:latin typeface="Calibri"/>
                <a:ea typeface="Calibri"/>
                <a:cs typeface="Calibri"/>
                <a:sym typeface="Calibri"/>
              </a:rPr>
              <a:t> to the participants how to complete this</a:t>
            </a:r>
            <a:endParaRPr lang="en-GB" sz="1200" b="1" i="0" u="sng" strike="noStrike" cap="none">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1" i="0" u="sng" strike="noStrike" cap="none">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endParaRPr lang="en-GB" sz="1200" b="0" i="0" u="sng" strike="noStrike" cap="none">
              <a:solidFill>
                <a:schemeClr val="dk1"/>
              </a:solidFill>
              <a:effectLst/>
              <a:latin typeface="Arial"/>
              <a:ea typeface="Calibri"/>
              <a:cs typeface="Arial"/>
              <a:sym typeface="Arial"/>
            </a:endParaRPr>
          </a:p>
          <a:p>
            <a:pPr marL="0" indent="0"/>
            <a:r>
              <a:rPr lang="en-GB"/>
              <a:t>Provide a handout of a sample ESH Inspection Checklist and walk the participants through the various headings.</a:t>
            </a:r>
          </a:p>
          <a:p>
            <a:pPr marL="0" indent="0"/>
            <a:r>
              <a:rPr lang="en-GB" sz="1200" b="0" i="0" u="none" strike="noStrike" cap="none">
                <a:solidFill>
                  <a:schemeClr val="dk1"/>
                </a:solidFill>
                <a:effectLst/>
                <a:latin typeface="Calibri"/>
                <a:cs typeface="Calibri"/>
                <a:sym typeface="Calibri"/>
              </a:rPr>
              <a:t>Print IATG 06.70 Annex C. &amp; UNMAM Annex C, 1 copy per student</a:t>
            </a:r>
          </a:p>
          <a:p>
            <a:pPr marL="0" lvl="0" indent="0" algn="l" rtl="0">
              <a:spcBef>
                <a:spcPts val="0"/>
              </a:spcBef>
              <a:spcAft>
                <a:spcPts val="0"/>
              </a:spcAft>
              <a:buNone/>
            </a:pPr>
            <a:endParaRPr lang="en-GB" sz="1200" b="0" i="0" u="none" strike="noStrike" cap="none">
              <a:solidFill>
                <a:schemeClr val="dk1"/>
              </a:solidFill>
              <a:effectLst/>
              <a:latin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Calibri"/>
                <a:ea typeface="Calibri"/>
                <a:cs typeface="Calibri"/>
                <a:sym typeface="Calibri"/>
              </a:rPr>
              <a:t>References/further reading:</a:t>
            </a:r>
            <a:endParaRPr lang="en-GB"/>
          </a:p>
          <a:p>
            <a:pPr marL="0" indent="0"/>
            <a:r>
              <a:rPr lang="en-IE" sz="1200" b="1">
                <a:solidFill>
                  <a:schemeClr val="dk1"/>
                </a:solidFill>
                <a:latin typeface="Calibri"/>
                <a:ea typeface="Calibri"/>
                <a:cs typeface="Calibri"/>
                <a:sym typeface="Calibri"/>
              </a:rPr>
              <a:t>IATG 06.70 – Inspection of explosives facilities - Annex F</a:t>
            </a:r>
            <a:r>
              <a:rPr lang="en-IE" b="1"/>
              <a:t>.    </a:t>
            </a:r>
            <a:r>
              <a:rPr lang="en-IE">
                <a:hlinkClick r:id="rId3"/>
              </a:rPr>
              <a:t>http://data.unsaferguard.org/iatg/en/IATG-06.70-Inspection-explosives-facilities-IATG-V.3.pdf</a:t>
            </a:r>
            <a:r>
              <a:rPr lang="en-IE"/>
              <a:t> </a:t>
            </a:r>
            <a:endParaRPr sz="1200">
              <a:solidFill>
                <a:schemeClr val="dk1"/>
              </a:solidFill>
              <a:latin typeface="Calibri"/>
              <a:ea typeface="Calibri"/>
              <a:cs typeface="Calibri"/>
              <a:sym typeface="Calibri"/>
            </a:endParaRPr>
          </a:p>
          <a:p>
            <a:pPr marL="171450" lvl="0" indent="-95250" algn="l" rtl="0">
              <a:spcBef>
                <a:spcPts val="0"/>
              </a:spcBef>
              <a:spcAft>
                <a:spcPts val="0"/>
              </a:spcAft>
              <a:buClr>
                <a:schemeClr val="dk1"/>
              </a:buClr>
              <a:buSzPts val="1200"/>
              <a:buFont typeface="Arial"/>
              <a:buNone/>
            </a:pPr>
            <a:endParaRPr sz="1200">
              <a:solidFill>
                <a:schemeClr val="dk1"/>
              </a:solidFill>
              <a:latin typeface="Calibri"/>
              <a:ea typeface="Calibri"/>
              <a:cs typeface="Calibri"/>
              <a:sym typeface="Calibri"/>
            </a:endParaRPr>
          </a:p>
        </p:txBody>
      </p:sp>
      <p:sp>
        <p:nvSpPr>
          <p:cNvPr id="320" name="Google Shape;320;p3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31</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p3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9" name="Google Shape;359;p3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IE" sz="1200" b="1">
                <a:solidFill>
                  <a:schemeClr val="dk1"/>
                </a:solidFill>
                <a:latin typeface="Calibri"/>
                <a:ea typeface="Calibri"/>
                <a:cs typeface="Calibri"/>
                <a:sym typeface="Calibri"/>
              </a:rPr>
              <a:t>Describe and explain the following definitions giving examples in each case: ammunition accident; blind; misfire; fault; incident; and performance failure.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1" i="0" u="sng" strike="noStrike" cap="none">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endParaRPr lang="en-GB" sz="1200" b="0" i="0" u="sng" strike="noStrike" cap="none">
              <a:solidFill>
                <a:schemeClr val="dk1"/>
              </a:solidFill>
              <a:effectLst/>
              <a:latin typeface="Arial"/>
              <a:ea typeface="Calibri"/>
              <a:cs typeface="Arial"/>
              <a:sym typeface="Arial"/>
            </a:endParaRPr>
          </a:p>
          <a:p>
            <a:pPr marL="0" indent="0"/>
            <a:r>
              <a:rPr lang="en-GB"/>
              <a:t>Ask the participants to define an incident before showing this slide</a:t>
            </a:r>
          </a:p>
          <a:p>
            <a:pPr marL="0" lvl="0" indent="0" algn="l" rtl="0">
              <a:spcBef>
                <a:spcPts val="0"/>
              </a:spcBef>
              <a:spcAft>
                <a:spcPts val="0"/>
              </a:spcAft>
              <a:buNone/>
            </a:pPr>
            <a:endParaRPr lang="en-GB" sz="1200" b="0" i="0" u="none" strike="noStrike" cap="none">
              <a:solidFill>
                <a:schemeClr val="dk1"/>
              </a:solidFill>
              <a:effectLst/>
              <a:latin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Calibri"/>
                <a:ea typeface="Calibri"/>
                <a:cs typeface="Calibri"/>
                <a:sym typeface="Calibri"/>
              </a:rPr>
              <a:t>References/further reading:</a:t>
            </a:r>
            <a:endParaRPr lang="en-GB" sz="1200" b="0" i="0" strike="noStrike" cap="none">
              <a:solidFill>
                <a:schemeClr val="dk1"/>
              </a:solidFill>
              <a:effectLst/>
              <a:latin typeface="Calibri"/>
              <a:ea typeface="Calibri"/>
              <a:cs typeface="Calibri"/>
            </a:endParaRPr>
          </a:p>
          <a:p>
            <a:pPr marL="0" indent="0"/>
            <a:r>
              <a:rPr lang="en-GB" b="1"/>
              <a:t>IATG 01.60 – Ammunition faults and performance failures</a:t>
            </a:r>
            <a:endParaRPr lang="en-GB"/>
          </a:p>
        </p:txBody>
      </p:sp>
      <p:sp>
        <p:nvSpPr>
          <p:cNvPr id="360" name="Google Shape;360;p3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32</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p3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7" name="Google Shape;327;p3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IE" sz="1200" b="1">
                <a:solidFill>
                  <a:schemeClr val="dk1"/>
                </a:solidFill>
                <a:latin typeface="Calibri"/>
                <a:ea typeface="Calibri"/>
                <a:cs typeface="Calibri"/>
                <a:sym typeface="Calibri"/>
              </a:rPr>
              <a:t>Describe and explain the following definitions giving examples in each case: ammunition accident; blind; misfire; fault; incident; and performance failure.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1" i="0" u="sng" strike="noStrike" cap="none">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endParaRPr lang="en-GB" sz="1200" b="0" i="0" u="sng" strike="noStrike" cap="none">
              <a:solidFill>
                <a:schemeClr val="dk1"/>
              </a:solidFill>
              <a:effectLst/>
              <a:latin typeface="Arial"/>
              <a:ea typeface="Calibri"/>
              <a:cs typeface="Arial"/>
              <a:sym typeface="Arial"/>
            </a:endParaRPr>
          </a:p>
          <a:p>
            <a:pPr marL="0" indent="0"/>
            <a:r>
              <a:rPr lang="en-GB"/>
              <a:t>Ask the participants to define an Ammunition Accident before showing this slide</a:t>
            </a:r>
            <a:endParaRPr lang="en-GB" sz="1200" b="0" i="0" u="none" strike="noStrike" cap="none">
              <a:solidFill>
                <a:schemeClr val="dk1"/>
              </a:solidFill>
              <a:effectLst/>
              <a:latin typeface="Calibri"/>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Calibri"/>
                <a:ea typeface="Calibri"/>
                <a:cs typeface="Calibri"/>
                <a:sym typeface="Calibri"/>
              </a:rPr>
              <a:t>References/further reading:</a:t>
            </a:r>
            <a:endParaRPr lang="en-GB"/>
          </a:p>
          <a:p>
            <a:pPr marL="171450" indent="-95250"/>
            <a:r>
              <a:rPr lang="en-US" b="1"/>
              <a:t>IATG 01.60 – Ammunition faults and performance failures.   </a:t>
            </a:r>
            <a:r>
              <a:rPr lang="en-US"/>
              <a:t>http://data.unsaferguard.org/iatg/en/IATG-01.60-Ammunition-faults-performance-failures-IATG-V.3.pdf</a:t>
            </a:r>
            <a:endParaRPr/>
          </a:p>
        </p:txBody>
      </p:sp>
      <p:sp>
        <p:nvSpPr>
          <p:cNvPr id="328" name="Google Shape;328;p3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33</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p3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5" name="Google Shape;335;p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IE" sz="1200" b="1">
                <a:solidFill>
                  <a:schemeClr val="dk1"/>
                </a:solidFill>
                <a:latin typeface="Calibri"/>
                <a:ea typeface="Calibri"/>
                <a:cs typeface="Calibri"/>
                <a:sym typeface="Calibri"/>
              </a:rPr>
              <a:t>Describe and explain the following definitions giving examples in each case: ammunition accident; blind; misfire; fault; incident; and performance failure.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1" i="0" u="sng" strike="noStrike" cap="none">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endParaRPr lang="en-GB" sz="1200" b="0" i="0" u="sng" strike="noStrike" cap="none">
              <a:solidFill>
                <a:schemeClr val="dk1"/>
              </a:solidFill>
              <a:effectLst/>
              <a:latin typeface="Arial"/>
              <a:ea typeface="Calibri"/>
              <a:cs typeface="Arial"/>
              <a:sym typeface="Arial"/>
            </a:endParaRPr>
          </a:p>
          <a:p>
            <a:pPr marL="0" indent="0"/>
            <a:r>
              <a:rPr lang="en-GB"/>
              <a:t>Ask the participants to define a blind before showing this slide</a:t>
            </a:r>
          </a:p>
          <a:p>
            <a:pPr marL="0" indent="0"/>
            <a:endParaRPr lang="en-GB"/>
          </a:p>
          <a:p>
            <a:pPr marL="0" indent="0"/>
            <a:r>
              <a:rPr lang="en-GB"/>
              <a:t>Primer has been struck, mortar has launched and impacted ground but has not functioned as designed. </a:t>
            </a:r>
          </a:p>
          <a:p>
            <a:pPr marL="0" lvl="0" indent="0" algn="l" rtl="0">
              <a:spcBef>
                <a:spcPts val="0"/>
              </a:spcBef>
              <a:spcAft>
                <a:spcPts val="0"/>
              </a:spcAft>
              <a:buNone/>
            </a:pPr>
            <a:endParaRPr lang="en-GB" sz="1200" b="0" i="0" u="none" strike="noStrike" cap="none">
              <a:solidFill>
                <a:schemeClr val="dk1"/>
              </a:solidFill>
              <a:effectLst/>
              <a:latin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Calibri"/>
                <a:ea typeface="Calibri"/>
                <a:cs typeface="Calibri"/>
                <a:sym typeface="Calibri"/>
              </a:rPr>
              <a:t>References/further reading:</a:t>
            </a:r>
          </a:p>
          <a:p>
            <a:pPr marL="0" indent="0"/>
            <a:r>
              <a:rPr lang="en-GB" b="1"/>
              <a:t>IATG 01.60 – Ammunition faults and performance failures</a:t>
            </a:r>
            <a:endParaRPr lang="en-GB"/>
          </a:p>
        </p:txBody>
      </p:sp>
      <p:sp>
        <p:nvSpPr>
          <p:cNvPr id="336" name="Google Shape;336;p3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34</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p3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3" name="Google Shape;343;p3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IE" sz="1200" b="1">
                <a:solidFill>
                  <a:schemeClr val="dk1"/>
                </a:solidFill>
                <a:latin typeface="Calibri"/>
                <a:ea typeface="Calibri"/>
                <a:cs typeface="Calibri"/>
                <a:sym typeface="Calibri"/>
              </a:rPr>
              <a:t>Describe and explain the following definitions giving examples in each case: ammunition accident; blind; misfire; fault; incident; and performance failure.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1" i="0" u="sng" strike="noStrike" cap="none">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endParaRPr lang="en-GB" sz="1200" b="0" i="0" u="sng" strike="noStrike" cap="none">
              <a:solidFill>
                <a:schemeClr val="dk1"/>
              </a:solidFill>
              <a:effectLst/>
              <a:latin typeface="Arial"/>
              <a:ea typeface="Calibri"/>
              <a:cs typeface="Arial"/>
              <a:sym typeface="Arial"/>
            </a:endParaRPr>
          </a:p>
          <a:p>
            <a:pPr marL="0" indent="0"/>
            <a:r>
              <a:rPr lang="en-GB"/>
              <a:t>Ask the participants to define a fault before showing this slide</a:t>
            </a:r>
          </a:p>
          <a:p>
            <a:pPr marL="0" indent="0"/>
            <a:endParaRPr lang="en-GB"/>
          </a:p>
          <a:p>
            <a:pPr marL="0" indent="0"/>
            <a:r>
              <a:rPr lang="en-GB"/>
              <a:t>Rust has appeared on the body of the projectile.</a:t>
            </a:r>
          </a:p>
          <a:p>
            <a:pPr marL="0" lvl="0" indent="0" algn="l" rtl="0">
              <a:spcBef>
                <a:spcPts val="0"/>
              </a:spcBef>
              <a:spcAft>
                <a:spcPts val="0"/>
              </a:spcAft>
              <a:buNone/>
            </a:pPr>
            <a:endParaRPr lang="en-GB" sz="1200" b="0" i="0" u="none" strike="noStrike" cap="none">
              <a:solidFill>
                <a:schemeClr val="dk1"/>
              </a:solidFill>
              <a:effectLst/>
              <a:latin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Calibri"/>
                <a:ea typeface="Calibri"/>
                <a:cs typeface="Calibri"/>
                <a:sym typeface="Calibri"/>
              </a:rPr>
              <a:t>References/further reading:</a:t>
            </a:r>
          </a:p>
          <a:p>
            <a:pPr marL="0" indent="0"/>
            <a:r>
              <a:rPr lang="en-GB" b="1"/>
              <a:t>IATG 01.60 – Ammunition faults and performance failures</a:t>
            </a:r>
            <a:endParaRPr lang="en-GB"/>
          </a:p>
        </p:txBody>
      </p:sp>
      <p:sp>
        <p:nvSpPr>
          <p:cNvPr id="344" name="Google Shape;344;p3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35</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p3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1" name="Google Shape;351;p3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IE" sz="1200" b="1">
                <a:solidFill>
                  <a:schemeClr val="dk1"/>
                </a:solidFill>
                <a:latin typeface="Calibri"/>
                <a:ea typeface="Calibri"/>
                <a:cs typeface="Calibri"/>
                <a:sym typeface="Calibri"/>
              </a:rPr>
              <a:t>Describe and explain the following definitions giving examples in each case: ammunition accident; blind; misfire; fault; incident; and performance failure.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1" i="0" u="sng" strike="noStrike" cap="none">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endParaRPr lang="en-GB" sz="1200" b="0" i="0" u="sng" strike="noStrike" cap="none">
              <a:solidFill>
                <a:schemeClr val="dk1"/>
              </a:solidFill>
              <a:effectLst/>
              <a:latin typeface="Arial"/>
              <a:ea typeface="Calibri"/>
              <a:cs typeface="Arial"/>
              <a:sym typeface="Arial"/>
            </a:endParaRPr>
          </a:p>
          <a:p>
            <a:pPr marL="0" indent="0"/>
            <a:r>
              <a:rPr lang="en-GB"/>
              <a:t>Ask the participants to define a misfire before showing this slide</a:t>
            </a:r>
          </a:p>
          <a:p>
            <a:pPr marL="0" lvl="0" indent="0" algn="l" rtl="0">
              <a:spcBef>
                <a:spcPts val="0"/>
              </a:spcBef>
              <a:spcAft>
                <a:spcPts val="0"/>
              </a:spcAft>
              <a:buNone/>
            </a:pPr>
            <a:endParaRPr lang="en-GB" sz="1200" b="0" i="0" u="none" strike="noStrike" cap="none">
              <a:solidFill>
                <a:schemeClr val="dk1"/>
              </a:solidFill>
              <a:effectLst/>
              <a:latin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Calibri"/>
                <a:ea typeface="Calibri"/>
                <a:cs typeface="Calibri"/>
                <a:sym typeface="Calibri"/>
              </a:rPr>
              <a:t>References/further reading:</a:t>
            </a:r>
            <a:endParaRPr lang="en-GB" sz="1200" b="0" i="0" strike="noStrike" cap="none">
              <a:solidFill>
                <a:schemeClr val="dk1"/>
              </a:solidFill>
              <a:effectLst/>
              <a:latin typeface="Calibri"/>
              <a:ea typeface="Calibri"/>
              <a:cs typeface="Calibri"/>
            </a:endParaRPr>
          </a:p>
          <a:p>
            <a:pPr marL="0" indent="0"/>
            <a:r>
              <a:rPr lang="en-GB" b="1"/>
              <a:t>IATG 01.60 – Ammunition faults and performance failures</a:t>
            </a:r>
            <a:endParaRPr lang="en-GB"/>
          </a:p>
        </p:txBody>
      </p:sp>
      <p:sp>
        <p:nvSpPr>
          <p:cNvPr id="352" name="Google Shape;352;p3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36</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3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7" name="Google Shape;367;p3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IE" sz="1200" b="1">
                <a:solidFill>
                  <a:schemeClr val="dk1"/>
                </a:solidFill>
                <a:latin typeface="Calibri"/>
                <a:ea typeface="Calibri"/>
                <a:cs typeface="Calibri"/>
                <a:sym typeface="Calibri"/>
              </a:rPr>
              <a:t>Describe and explain the following definitions giving examples in each case: ammunition accident; blind; misfire; fault; incident; and performance failure.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1" i="0" u="sng" strike="noStrike" cap="none">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endParaRPr lang="en-GB" sz="1200" b="0" i="0" u="sng" strike="noStrike" cap="none">
              <a:solidFill>
                <a:schemeClr val="dk1"/>
              </a:solidFill>
              <a:effectLst/>
              <a:latin typeface="Arial"/>
              <a:ea typeface="Calibri"/>
              <a:cs typeface="Arial"/>
              <a:sym typeface="Arial"/>
            </a:endParaRPr>
          </a:p>
          <a:p>
            <a:pPr marL="0" indent="0"/>
            <a:r>
              <a:rPr lang="en-GB"/>
              <a:t>Ask the participants to define a performance failure before showing this slide</a:t>
            </a:r>
          </a:p>
          <a:p>
            <a:pPr marL="0" lvl="0" indent="0" algn="l" rtl="0">
              <a:spcBef>
                <a:spcPts val="0"/>
              </a:spcBef>
              <a:spcAft>
                <a:spcPts val="0"/>
              </a:spcAft>
              <a:buNone/>
            </a:pPr>
            <a:endParaRPr lang="en-GB" sz="1200" b="0" i="0" u="none" strike="noStrike" cap="none">
              <a:solidFill>
                <a:schemeClr val="dk1"/>
              </a:solidFill>
              <a:effectLst/>
              <a:latin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Calibri"/>
                <a:ea typeface="Calibri"/>
                <a:cs typeface="Calibri"/>
                <a:sym typeface="Calibri"/>
              </a:rPr>
              <a:t>References/further reading:</a:t>
            </a:r>
            <a:endParaRPr lang="en-GB" sz="1200" b="0" i="0" strike="noStrike" cap="none">
              <a:solidFill>
                <a:schemeClr val="dk1"/>
              </a:solidFill>
              <a:effectLst/>
              <a:latin typeface="Calibri"/>
              <a:ea typeface="Calibri"/>
              <a:cs typeface="Calibri"/>
            </a:endParaRPr>
          </a:p>
          <a:p>
            <a:pPr marL="0" indent="0"/>
            <a:r>
              <a:rPr lang="en-GB" b="1"/>
              <a:t>IATG 01.60 – Ammunition faults and performance failures</a:t>
            </a:r>
            <a:endParaRPr lang="en-GB"/>
          </a:p>
        </p:txBody>
      </p:sp>
      <p:sp>
        <p:nvSpPr>
          <p:cNvPr id="368" name="Google Shape;368;p3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37</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4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5" name="Google Shape;375;p4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IE" sz="1200" b="1">
                <a:solidFill>
                  <a:schemeClr val="dk1"/>
                </a:solidFill>
                <a:latin typeface="Calibri"/>
                <a:ea typeface="Calibri"/>
                <a:cs typeface="Calibri"/>
                <a:sym typeface="Calibri"/>
              </a:rPr>
              <a:t>Highlight the need to report and document each of these events accurately and how to complete the reporting procedure.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1" i="0" u="sng" strike="noStrike" cap="none">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endParaRPr lang="en-GB" sz="1200" b="0" i="0" u="sng" strike="noStrike" cap="none">
              <a:solidFill>
                <a:schemeClr val="dk1"/>
              </a:solidFill>
              <a:effectLst/>
              <a:latin typeface="Arial"/>
              <a:ea typeface="Calibri"/>
              <a:cs typeface="Arial"/>
              <a:sym typeface="Arial"/>
            </a:endParaRPr>
          </a:p>
          <a:p>
            <a:pPr marL="0" indent="0"/>
            <a:r>
              <a:rPr lang="en-GB"/>
              <a:t>Ask the participants why it is essential to report and document faults or failures. What might happen if we do not?</a:t>
            </a:r>
            <a:endParaRPr lang="en-GB" sz="1200" b="0" i="0" strike="noStrike" cap="none">
              <a:solidFill>
                <a:schemeClr val="dk1"/>
              </a:solidFill>
              <a:effectLst/>
              <a:latin typeface="Calibri"/>
              <a:cs typeface="Calibri"/>
            </a:endParaRPr>
          </a:p>
          <a:p>
            <a:pPr marL="0" indent="0"/>
            <a:endParaRPr lang="en-GB"/>
          </a:p>
          <a:p>
            <a:pPr marL="0" lvl="0" indent="0" algn="l" rtl="0">
              <a:spcBef>
                <a:spcPts val="0"/>
              </a:spcBef>
              <a:spcAft>
                <a:spcPts val="0"/>
              </a:spcAft>
              <a:buNone/>
            </a:pPr>
            <a:r>
              <a:rPr lang="en-GB" sz="1200" b="0" i="0" u="sng" strike="noStrike" cap="none">
                <a:solidFill>
                  <a:schemeClr val="dk1"/>
                </a:solidFill>
                <a:effectLst/>
                <a:latin typeface="Calibri"/>
                <a:ea typeface="Calibri"/>
                <a:cs typeface="Calibri"/>
                <a:sym typeface="Calibri"/>
              </a:rPr>
              <a:t>References/further reading:</a:t>
            </a:r>
            <a:endParaRPr lang="en-GB"/>
          </a:p>
          <a:p>
            <a:pPr marL="0" marR="0" lvl="0" indent="0" algn="l" rtl="0">
              <a:lnSpc>
                <a:spcPct val="100000"/>
              </a:lnSpc>
              <a:spcBef>
                <a:spcPts val="0"/>
              </a:spcBef>
              <a:spcAft>
                <a:spcPts val="0"/>
              </a:spcAft>
              <a:buClr>
                <a:schemeClr val="dk1"/>
              </a:buClr>
              <a:buSzPts val="1200"/>
              <a:buFont typeface="Arial"/>
              <a:buNone/>
            </a:pPr>
            <a:r>
              <a:rPr lang="en-IE" sz="1200" b="1">
                <a:solidFill>
                  <a:schemeClr val="dk1"/>
                </a:solidFill>
                <a:latin typeface="Calibri"/>
                <a:ea typeface="Calibri"/>
                <a:cs typeface="Calibri"/>
                <a:sym typeface="Calibri"/>
              </a:rPr>
              <a:t>IATG 01.60 – Ammunition faults and performance failures</a:t>
            </a:r>
            <a:endParaRPr sz="120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As a fundamental preventative measure to support safe conventional ammunition stockpile management, any faults or performance failures should be immediately reported by users and appropriately investigated in order that the appropriate action can be taken to prevent reoccurrences. Such actions may include: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revision of operating systems and procedures;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imposition of a ban on the use, storage, handling, transport or disposal of the ammunition type involved;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after investigation, the imposition of constraints on the use, storage, handling, transport or disposal of the ammunition type involved;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rectification of the fault by repair; or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withdrawal of the ammunition from service use. </a:t>
            </a:r>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This will require that an appropriate investigating authority is nominated, staffed and resourced. Therefore, ammunition stockpile management organisations should nominate an appropriate investigating authority and ensure that it is provided with the technically qualified staff and resources that are necessary to provide an effective and efficient capability in this area. </a:t>
            </a:r>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It should be a mandatory requirement for users or stock-holding units to report any ammunition faults or performance failures to the investigating authority. All incidents of this type should be reported, and users or stock-holding units shall not make the decision that incidents are minor or not worth reporting. </a:t>
            </a:r>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If any damage or injury has occurred, no matter how minor, the event shall be reported as an ammunition accident in line with the requirements of IATG 11.10 </a:t>
            </a:r>
            <a:r>
              <a:rPr lang="en-IE" sz="1200" i="1">
                <a:solidFill>
                  <a:schemeClr val="dk1"/>
                </a:solidFill>
                <a:latin typeface="Calibri"/>
                <a:ea typeface="Calibri"/>
                <a:cs typeface="Calibri"/>
                <a:sym typeface="Calibri"/>
              </a:rPr>
              <a:t>Ammunition accidents, reporting and investigation. </a:t>
            </a:r>
            <a:endParaRPr/>
          </a:p>
          <a:p>
            <a:pPr marL="0" lvl="0" indent="0" algn="l" rtl="0">
              <a:spcBef>
                <a:spcPts val="0"/>
              </a:spcBef>
              <a:spcAft>
                <a:spcPts val="0"/>
              </a:spcAft>
              <a:buClr>
                <a:schemeClr val="dk1"/>
              </a:buClr>
              <a:buSzPts val="1200"/>
              <a:buFont typeface="Arial"/>
              <a:buNone/>
            </a:pPr>
            <a:endParaRPr sz="1200">
              <a:solidFill>
                <a:schemeClr val="dk1"/>
              </a:solidFill>
              <a:latin typeface="Calibri"/>
              <a:ea typeface="Calibri"/>
              <a:cs typeface="Calibri"/>
              <a:sym typeface="Calibri"/>
            </a:endParaRPr>
          </a:p>
        </p:txBody>
      </p:sp>
      <p:sp>
        <p:nvSpPr>
          <p:cNvPr id="376" name="Google Shape;376;p4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38</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p4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2" name="Google Shape;382;p4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IE" sz="1200" b="1">
                <a:solidFill>
                  <a:schemeClr val="dk1"/>
                </a:solidFill>
                <a:latin typeface="Calibri"/>
                <a:ea typeface="Calibri"/>
                <a:cs typeface="Calibri"/>
                <a:sym typeface="Calibri"/>
              </a:rPr>
              <a:t>Highlight the need to report and document each of these events accurately and how to complete the reporting procedure.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1" i="0" u="sng" strike="noStrike" cap="none">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endParaRPr lang="en-GB" sz="1200" b="0" i="0" u="sng" strike="noStrike" cap="none">
              <a:solidFill>
                <a:schemeClr val="dk1"/>
              </a:solidFill>
              <a:effectLst/>
              <a:latin typeface="Arial"/>
              <a:ea typeface="Calibri"/>
              <a:cs typeface="Arial"/>
              <a:sym typeface="Arial"/>
            </a:endParaRPr>
          </a:p>
          <a:p>
            <a:pPr marL="0" indent="0"/>
            <a:r>
              <a:rPr lang="en-GB"/>
              <a:t>Discuss each heading of the Incident Form with the participants and ensure they understand the need for this information</a:t>
            </a:r>
            <a:endParaRPr lang="en-GB" sz="1200" b="0" i="0" strike="noStrike" cap="none">
              <a:solidFill>
                <a:schemeClr val="dk1"/>
              </a:solidFill>
              <a:effectLst/>
              <a:latin typeface="Calibri"/>
              <a:cs typeface="Calibri"/>
            </a:endParaRPr>
          </a:p>
          <a:p>
            <a:pPr marL="0" indent="0"/>
            <a:r>
              <a:rPr lang="en-GB"/>
              <a:t>Provide a handout of this Form to the participants</a:t>
            </a:r>
          </a:p>
          <a:p>
            <a:pPr marL="0" indent="0"/>
            <a:endParaRPr lang="en-GB"/>
          </a:p>
          <a:p>
            <a:pPr marL="0" lvl="0" indent="0" algn="l" rtl="0">
              <a:spcBef>
                <a:spcPts val="0"/>
              </a:spcBef>
              <a:spcAft>
                <a:spcPts val="0"/>
              </a:spcAft>
              <a:buNone/>
            </a:pPr>
            <a:r>
              <a:rPr lang="en-GB" sz="1200" b="0" i="0" u="sng" strike="noStrike" cap="none">
                <a:solidFill>
                  <a:schemeClr val="dk1"/>
                </a:solidFill>
                <a:effectLst/>
                <a:latin typeface="Calibri"/>
                <a:ea typeface="Calibri"/>
                <a:cs typeface="Calibri"/>
                <a:sym typeface="Calibri"/>
              </a:rPr>
              <a:t>References/further reading:</a:t>
            </a:r>
            <a:endParaRPr/>
          </a:p>
          <a:p>
            <a:pPr marL="0" marR="0" lvl="0" indent="0" algn="l" rtl="0">
              <a:lnSpc>
                <a:spcPct val="100000"/>
              </a:lnSpc>
              <a:spcBef>
                <a:spcPts val="0"/>
              </a:spcBef>
              <a:spcAft>
                <a:spcPts val="0"/>
              </a:spcAft>
              <a:buClr>
                <a:schemeClr val="dk1"/>
              </a:buClr>
              <a:buSzPts val="1200"/>
              <a:buFont typeface="Arial"/>
              <a:buNone/>
            </a:pPr>
            <a:r>
              <a:rPr lang="en-IE" sz="1200" b="1">
                <a:solidFill>
                  <a:schemeClr val="dk1"/>
                </a:solidFill>
                <a:latin typeface="Calibri"/>
                <a:ea typeface="Calibri"/>
                <a:cs typeface="Calibri"/>
                <a:sym typeface="Calibri"/>
              </a:rPr>
              <a:t>IATG 01.60 – Ammunition faults and performance failures, Annex C</a:t>
            </a:r>
            <a:endParaRPr sz="120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organisation responsible for the stockpile management of conventional ammunition should ensure that a system of reporting and investigating ammunition fault and performance failures is developed, promulgated to all users and is then effectively used. </a:t>
            </a:r>
            <a:endParaRPr/>
          </a:p>
          <a:p>
            <a:pPr marL="171450" marR="0" lvl="0" indent="-171450" algn="l" rtl="0">
              <a:lnSpc>
                <a:spcPct val="100000"/>
              </a:lnSpc>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Users should be instructed to immediately report the following information on an ammunition fault or performance failure to the appropriate investigating authority </a:t>
            </a:r>
            <a:endParaRPr/>
          </a:p>
          <a:p>
            <a:pPr marL="0" lvl="0" indent="0" algn="l" rtl="0">
              <a:spcBef>
                <a:spcPts val="0"/>
              </a:spcBef>
              <a:spcAft>
                <a:spcPts val="0"/>
              </a:spcAft>
              <a:buClr>
                <a:schemeClr val="dk1"/>
              </a:buClr>
              <a:buSzPts val="1200"/>
              <a:buFont typeface="Arial"/>
              <a:buNone/>
            </a:pPr>
            <a:endParaRPr sz="1200">
              <a:solidFill>
                <a:schemeClr val="dk1"/>
              </a:solidFill>
              <a:latin typeface="Calibri"/>
              <a:ea typeface="Calibri"/>
              <a:cs typeface="Calibri"/>
              <a:sym typeface="Calibri"/>
            </a:endParaRPr>
          </a:p>
        </p:txBody>
      </p:sp>
      <p:sp>
        <p:nvSpPr>
          <p:cNvPr id="383" name="Google Shape;383;p4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39</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p4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9" name="Google Shape;389;p4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IE" sz="1200" b="1">
                <a:solidFill>
                  <a:schemeClr val="dk1"/>
                </a:solidFill>
                <a:latin typeface="Calibri"/>
                <a:ea typeface="Calibri"/>
                <a:cs typeface="Calibri"/>
                <a:sym typeface="Calibri"/>
              </a:rPr>
              <a:t>Provide the definitions of a Ban and a Constraint in terms of ammunition management.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1" i="0" u="sng" strike="noStrike" cap="none">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endParaRPr lang="en-GB" sz="1200" b="0" i="0" u="sng" strike="noStrike" cap="none">
              <a:solidFill>
                <a:schemeClr val="dk1"/>
              </a:solidFill>
              <a:effectLst/>
              <a:latin typeface="Arial"/>
              <a:ea typeface="Calibri"/>
              <a:cs typeface="Arial"/>
              <a:sym typeface="Arial"/>
            </a:endParaRPr>
          </a:p>
          <a:p>
            <a:pPr marL="0" indent="0"/>
            <a:r>
              <a:rPr lang="en-GB"/>
              <a:t>Ask the participants to explain the difference between a Ban and a Constraint before showing this slide</a:t>
            </a:r>
            <a:endParaRPr lang="en-GB" sz="1200" b="0" i="0" u="none" strike="noStrike" cap="none">
              <a:solidFill>
                <a:schemeClr val="dk1"/>
              </a:solidFill>
              <a:effectLst/>
              <a:latin typeface="Calibri"/>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Calibri"/>
                <a:ea typeface="Calibri"/>
                <a:cs typeface="Calibri"/>
                <a:sym typeface="Calibri"/>
              </a:rPr>
              <a:t>References/further reading:</a:t>
            </a:r>
            <a:endParaRPr lang="en-GB"/>
          </a:p>
          <a:p>
            <a:pPr marL="0" indent="0">
              <a:buClr>
                <a:schemeClr val="dk1"/>
              </a:buClr>
              <a:buSzPts val="1200"/>
            </a:pPr>
            <a:r>
              <a:rPr lang="en-IE" sz="1200" b="1">
                <a:solidFill>
                  <a:schemeClr val="dk1"/>
                </a:solidFill>
                <a:latin typeface="Calibri"/>
                <a:ea typeface="Calibri"/>
                <a:cs typeface="Calibri"/>
                <a:sym typeface="Calibri"/>
              </a:rPr>
              <a:t>IATG 01.70 – Bans and Constraints</a:t>
            </a:r>
            <a:r>
              <a:rPr lang="en-IE" b="1"/>
              <a:t>.  </a:t>
            </a:r>
            <a:r>
              <a:rPr lang="en-IE">
                <a:hlinkClick r:id="rId3"/>
              </a:rPr>
              <a:t>http://data.unsaferguard.org/iatg/en/IATG-01.70-Bans-constraints-IATG-V.3.pdf</a:t>
            </a:r>
            <a:r>
              <a:rPr lang="en-IE"/>
              <a:t> </a:t>
            </a:r>
            <a:endParaRPr sz="120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aim of a formal system of bans and constraints, instigated by a conventional ammunition stockpile management organisation, should be to ensure: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safety of personnel during the use, storage, handling, transportation or disposal of conventional ammunition;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optimum use of the conventional ammunition stockpile, which is an expensive national asset; and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 controlled issue and use of specific or generic conventional ammunition during times of shortages. </a:t>
            </a:r>
            <a:endParaRPr/>
          </a:p>
          <a:p>
            <a:pPr marL="171450" lvl="0" indent="-95250" algn="l" rtl="0">
              <a:spcBef>
                <a:spcPts val="0"/>
              </a:spcBef>
              <a:spcAft>
                <a:spcPts val="0"/>
              </a:spcAft>
              <a:buClr>
                <a:schemeClr val="dk1"/>
              </a:buClr>
              <a:buSzPts val="1200"/>
              <a:buFont typeface="Arial"/>
              <a:buNone/>
            </a:pPr>
            <a:endParaRPr sz="1200">
              <a:solidFill>
                <a:schemeClr val="dk1"/>
              </a:solidFill>
              <a:latin typeface="Calibri"/>
              <a:ea typeface="Calibri"/>
              <a:cs typeface="Calibri"/>
              <a:sym typeface="Calibri"/>
            </a:endParaRPr>
          </a:p>
        </p:txBody>
      </p:sp>
      <p:sp>
        <p:nvSpPr>
          <p:cNvPr id="390" name="Google Shape;390;p4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40</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8" name="Google Shape;108;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IE" sz="1200" b="1">
                <a:solidFill>
                  <a:schemeClr val="dk1"/>
                </a:solidFill>
                <a:latin typeface="Calibri"/>
                <a:ea typeface="Calibri"/>
                <a:cs typeface="Calibri"/>
                <a:sym typeface="Calibri"/>
              </a:rPr>
              <a:t>Phase 1. Introduction (</a:t>
            </a:r>
            <a:r>
              <a:rPr lang="en-IE" sz="1200">
                <a:solidFill>
                  <a:schemeClr val="dk1"/>
                </a:solidFill>
                <a:latin typeface="Calibri"/>
                <a:ea typeface="Calibri"/>
                <a:cs typeface="Calibri"/>
                <a:sym typeface="Calibri"/>
              </a:rPr>
              <a:t>Time allocation - 20 min</a:t>
            </a:r>
            <a:r>
              <a:rPr lang="en-IE" sz="1200" b="1">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109" name="Google Shape;109;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p4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6" name="Google Shape;396;p4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sz="1200" b="1">
                <a:solidFill>
                  <a:schemeClr val="dk1"/>
                </a:solidFill>
                <a:latin typeface="Calibri"/>
                <a:ea typeface="Calibri"/>
                <a:cs typeface="Calibri"/>
                <a:sym typeface="Calibri"/>
              </a:rPr>
              <a:t>Discuss the differences between a Ban and a Constraint and outline the actions to be carried out when these terms have been applied to ammunition.</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1" i="0" u="sng" strike="noStrike" cap="none">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endParaRPr lang="en-GB" sz="1200" b="0" i="0" u="sng" strike="noStrike" cap="none">
              <a:solidFill>
                <a:schemeClr val="dk1"/>
              </a:solidFill>
              <a:effectLst/>
              <a:latin typeface="Arial"/>
              <a:ea typeface="Calibri"/>
              <a:cs typeface="Arial"/>
              <a:sym typeface="Arial"/>
            </a:endParaRPr>
          </a:p>
          <a:p>
            <a:pPr marL="0" indent="0"/>
            <a:r>
              <a:rPr lang="en-GB"/>
              <a:t>Explain why it is necessary to apply a Ban in these cases.</a:t>
            </a:r>
            <a:endParaRPr lang="en-GB" sz="1200" b="0" i="0" u="none" strike="noStrike" cap="none">
              <a:solidFill>
                <a:schemeClr val="dk1"/>
              </a:solidFill>
              <a:effectLst/>
              <a:latin typeface="Calibri"/>
              <a:cs typeface="Calibri"/>
              <a:sym typeface="Calibri"/>
            </a:endParaRPr>
          </a:p>
          <a:p>
            <a:pPr marL="0" indent="0"/>
            <a:endParaRPr lang="en-GB" sz="1200" b="0" i="0" u="none" strike="noStrike" cap="none">
              <a:solidFill>
                <a:schemeClr val="dk1"/>
              </a:solidFill>
              <a:effectLst/>
              <a:latin typeface="Calibri"/>
              <a:cs typeface="Calibri"/>
            </a:endParaRPr>
          </a:p>
          <a:p>
            <a:pPr marL="0" lvl="0" indent="0" algn="l" rtl="0">
              <a:spcBef>
                <a:spcPts val="0"/>
              </a:spcBef>
              <a:spcAft>
                <a:spcPts val="0"/>
              </a:spcAft>
              <a:buNone/>
            </a:pPr>
            <a:r>
              <a:rPr lang="en-GB" sz="1200" b="0" i="0" u="sng" strike="noStrike" cap="none">
                <a:solidFill>
                  <a:schemeClr val="dk1"/>
                </a:solidFill>
                <a:effectLst/>
                <a:latin typeface="Calibri"/>
                <a:ea typeface="Calibri"/>
                <a:cs typeface="Calibri"/>
                <a:sym typeface="Calibri"/>
              </a:rPr>
              <a:t>References/further reading:</a:t>
            </a:r>
            <a:endParaRPr lang="en-GB"/>
          </a:p>
          <a:p>
            <a:pPr marL="171450" indent="-171450">
              <a:buClr>
                <a:schemeClr val="dk1"/>
              </a:buClr>
              <a:buSzPts val="1200"/>
              <a:buFont typeface="Arial"/>
              <a:buChar char="•"/>
            </a:pPr>
            <a:r>
              <a:rPr lang="en-US" b="1"/>
              <a:t>IATG 01.70 – Bans and Constraints</a:t>
            </a:r>
            <a:endParaRPr sz="1200">
              <a:solidFill>
                <a:schemeClr val="dk1"/>
              </a:solidFill>
              <a:latin typeface="Calibri"/>
              <a:ea typeface="Calibri"/>
              <a:cs typeface="Calibri"/>
              <a:sym typeface="Calibri"/>
            </a:endParaRPr>
          </a:p>
        </p:txBody>
      </p:sp>
      <p:sp>
        <p:nvSpPr>
          <p:cNvPr id="397" name="Google Shape;397;p4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41</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p4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3" name="Google Shape;403;p4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sz="1200" b="1">
                <a:solidFill>
                  <a:schemeClr val="dk1"/>
                </a:solidFill>
                <a:latin typeface="Calibri"/>
                <a:ea typeface="Calibri"/>
                <a:cs typeface="Calibri"/>
                <a:sym typeface="Calibri"/>
              </a:rPr>
              <a:t>Discuss the differences between a Ban and a Constraint and outline the actions to be carried out when these terms have been applied to ammunition.</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1" i="0" u="sng" strike="noStrike" cap="none">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endParaRPr lang="en-GB" sz="1200" b="0" i="0" u="sng" strike="noStrike" cap="none">
              <a:solidFill>
                <a:schemeClr val="dk1"/>
              </a:solidFill>
              <a:effectLst/>
              <a:latin typeface="Arial"/>
              <a:ea typeface="Calibri"/>
              <a:cs typeface="Arial"/>
              <a:sym typeface="Arial"/>
            </a:endParaRPr>
          </a:p>
          <a:p>
            <a:pPr marL="0" indent="0"/>
            <a:r>
              <a:rPr lang="en-GB"/>
              <a:t>Write the steps for notifying a Ban on ammuntion onto  a white board</a:t>
            </a:r>
            <a:endParaRPr lang="en-GB" sz="1200" b="0" i="0" u="none" strike="noStrike" cap="none">
              <a:solidFill>
                <a:schemeClr val="dk1"/>
              </a:solidFill>
              <a:effectLst/>
              <a:latin typeface="Calibri"/>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Calibri"/>
                <a:ea typeface="Calibri"/>
                <a:cs typeface="Calibri"/>
                <a:sym typeface="Calibri"/>
              </a:rPr>
              <a:t>References/further reading:</a:t>
            </a:r>
          </a:p>
          <a:p>
            <a:pPr marL="0" indent="0"/>
            <a:r>
              <a:rPr lang="en-GB" b="1"/>
              <a:t>IATG 01.70 – Bans and Constraints</a:t>
            </a:r>
            <a:endParaRPr lang="en-GB"/>
          </a:p>
        </p:txBody>
      </p:sp>
      <p:sp>
        <p:nvSpPr>
          <p:cNvPr id="404" name="Google Shape;404;p4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42</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p4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0" name="Google Shape;410;p4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sz="1200" b="1">
                <a:solidFill>
                  <a:schemeClr val="dk1"/>
                </a:solidFill>
                <a:latin typeface="Calibri"/>
                <a:ea typeface="Calibri"/>
                <a:cs typeface="Calibri"/>
                <a:sym typeface="Calibri"/>
              </a:rPr>
              <a:t>Discuss the differences between a Ban and a Constraint and outline the actions to be carried out when these terms have been applied to ammunition.</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1" i="0" u="sng" strike="noStrike" cap="none">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endParaRPr lang="en-GB" sz="1200" b="0" i="0" u="sng" strike="noStrike" cap="none">
              <a:solidFill>
                <a:schemeClr val="dk1"/>
              </a:solidFill>
              <a:effectLst/>
              <a:latin typeface="Arial"/>
              <a:ea typeface="Calibri"/>
              <a:cs typeface="Arial"/>
              <a:sym typeface="Arial"/>
            </a:endParaRPr>
          </a:p>
          <a:p>
            <a:pPr marL="0" indent="0"/>
            <a:r>
              <a:rPr lang="en-GB"/>
              <a:t>Explain why it is necessary to apply a Constraint in these cases.</a:t>
            </a:r>
          </a:p>
          <a:p>
            <a:pPr marL="0" lvl="0" indent="0" algn="l" rtl="0">
              <a:spcBef>
                <a:spcPts val="0"/>
              </a:spcBef>
              <a:spcAft>
                <a:spcPts val="0"/>
              </a:spcAft>
              <a:buNone/>
            </a:pPr>
            <a:endParaRPr lang="en-GB" sz="1200" b="0" i="0" u="none" strike="noStrike" cap="none">
              <a:solidFill>
                <a:schemeClr val="dk1"/>
              </a:solidFill>
              <a:effectLst/>
              <a:latin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Calibri"/>
                <a:ea typeface="Calibri"/>
                <a:cs typeface="Calibri"/>
                <a:sym typeface="Calibri"/>
              </a:rPr>
              <a:t>References/further reading:</a:t>
            </a:r>
            <a:endParaRPr lang="en-GB"/>
          </a:p>
          <a:p>
            <a:pPr marL="0" marR="0" lvl="0" indent="0" algn="l" rtl="0">
              <a:lnSpc>
                <a:spcPct val="100000"/>
              </a:lnSpc>
              <a:spcBef>
                <a:spcPts val="0"/>
              </a:spcBef>
              <a:spcAft>
                <a:spcPts val="0"/>
              </a:spcAft>
              <a:buClr>
                <a:schemeClr val="dk1"/>
              </a:buClr>
              <a:buSzPts val="1200"/>
              <a:buFont typeface="Arial"/>
              <a:buNone/>
            </a:pPr>
            <a:r>
              <a:rPr lang="en-IE" sz="1200" b="1">
                <a:solidFill>
                  <a:schemeClr val="dk1"/>
                </a:solidFill>
                <a:latin typeface="Calibri"/>
                <a:ea typeface="Calibri"/>
                <a:cs typeface="Calibri"/>
                <a:sym typeface="Calibri"/>
              </a:rPr>
              <a:t>IATG 01.70 – Bans and Constraints</a:t>
            </a:r>
            <a:endParaRPr sz="120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Constraints (which may be at generic type, lot, batch and/or serial number level) are the imposition of a limitation or restriction in the use, transportation, carriage, issue, storage or inspection of munitions. </a:t>
            </a:r>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Constraints should be used as a tool for the ammunition management system. </a:t>
            </a:r>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They normally remain in force for the life of ammunition, while a ban can be a short-term measure. </a:t>
            </a:r>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Details of the constraints shall be printed on the ammunition issue vouchers, and a note shall be made on the ammunition account sheet of any constraints. </a:t>
            </a:r>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Constraints on the use, storage, handling, transportation or disposal of ammunition may include: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storage temperatures to be adhered to;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special handling requirements;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a decision that ammunition is for training use only; and </a:t>
            </a:r>
            <a:endParaRPr/>
          </a:p>
          <a:p>
            <a:pPr marL="628650" lvl="1"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a change of shelf life parameters. </a:t>
            </a:r>
            <a:endParaRPr/>
          </a:p>
          <a:p>
            <a:pPr marL="0" lvl="0" indent="0" algn="l" rtl="0">
              <a:spcBef>
                <a:spcPts val="0"/>
              </a:spcBef>
              <a:spcAft>
                <a:spcPts val="0"/>
              </a:spcAft>
              <a:buClr>
                <a:schemeClr val="dk1"/>
              </a:buClr>
              <a:buSzPts val="1200"/>
              <a:buFont typeface="Arial"/>
              <a:buNone/>
            </a:pPr>
            <a:endParaRPr sz="1200">
              <a:solidFill>
                <a:schemeClr val="dk1"/>
              </a:solidFill>
              <a:latin typeface="Calibri"/>
              <a:ea typeface="Calibri"/>
              <a:cs typeface="Calibri"/>
              <a:sym typeface="Calibri"/>
            </a:endParaRPr>
          </a:p>
        </p:txBody>
      </p:sp>
      <p:sp>
        <p:nvSpPr>
          <p:cNvPr id="411" name="Google Shape;411;p4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43</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p4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7" name="Google Shape;417;p4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sz="1200" b="1">
                <a:solidFill>
                  <a:schemeClr val="dk1"/>
                </a:solidFill>
                <a:latin typeface="Calibri"/>
                <a:ea typeface="Calibri"/>
                <a:cs typeface="Calibri"/>
                <a:sym typeface="Calibri"/>
              </a:rPr>
              <a:t>Discuss the differences between a Ban and a Constraint and outline the actions to be carried out when these terms have been applied to ammunition.</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1" i="0" u="sng" strike="noStrike" cap="none">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endParaRPr lang="en-GB" sz="1200" b="0" i="0" u="sng" strike="noStrike" cap="none">
              <a:solidFill>
                <a:schemeClr val="dk1"/>
              </a:solidFill>
              <a:effectLst/>
              <a:latin typeface="Arial"/>
              <a:ea typeface="Calibri"/>
              <a:cs typeface="Arial"/>
              <a:sym typeface="Arial"/>
            </a:endParaRPr>
          </a:p>
          <a:p>
            <a:pPr marL="0" indent="0"/>
            <a:r>
              <a:rPr lang="en-GB"/>
              <a:t>Write the steps for notifying a Constraint on ammuntion onto  a white board</a:t>
            </a:r>
          </a:p>
          <a:p>
            <a:pPr marL="0" lvl="0" indent="0" algn="l" rtl="0">
              <a:spcBef>
                <a:spcPts val="0"/>
              </a:spcBef>
              <a:spcAft>
                <a:spcPts val="0"/>
              </a:spcAft>
              <a:buNone/>
            </a:pPr>
            <a:endParaRPr lang="en-GB" sz="1200" b="0" i="0" u="none" strike="noStrike" cap="none">
              <a:solidFill>
                <a:schemeClr val="dk1"/>
              </a:solidFill>
              <a:effectLst/>
              <a:latin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Calibri"/>
                <a:ea typeface="Calibri"/>
                <a:cs typeface="Calibri"/>
                <a:sym typeface="Calibri"/>
              </a:rPr>
              <a:t>References/further reading:</a:t>
            </a:r>
          </a:p>
          <a:p>
            <a:pPr marL="0" indent="0"/>
            <a:r>
              <a:rPr lang="en-GB" b="1"/>
              <a:t>IATG 01.70 – Bans and Constraints</a:t>
            </a:r>
            <a:endParaRPr lang="en-GB"/>
          </a:p>
        </p:txBody>
      </p:sp>
      <p:sp>
        <p:nvSpPr>
          <p:cNvPr id="418" name="Google Shape;418;p4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44</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p4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4" name="Google Shape;424;p4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IE" sz="1200" b="1">
                <a:solidFill>
                  <a:schemeClr val="dk1"/>
                </a:solidFill>
                <a:latin typeface="Calibri"/>
                <a:ea typeface="Calibri"/>
                <a:cs typeface="Calibri"/>
                <a:sym typeface="Calibri"/>
              </a:rPr>
              <a:t>Phase 2. Development (</a:t>
            </a:r>
            <a:r>
              <a:rPr lang="en-IE" sz="1200">
                <a:solidFill>
                  <a:schemeClr val="dk1"/>
                </a:solidFill>
                <a:latin typeface="Calibri"/>
                <a:ea typeface="Calibri"/>
                <a:cs typeface="Calibri"/>
                <a:sym typeface="Calibri"/>
              </a:rPr>
              <a:t>Time allocation - 150 min</a:t>
            </a:r>
            <a:r>
              <a:rPr lang="en-IE" sz="1200" b="1">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IE" sz="1200">
                <a:solidFill>
                  <a:schemeClr val="dk1"/>
                </a:solidFill>
                <a:latin typeface="Calibri"/>
                <a:ea typeface="Calibri"/>
                <a:cs typeface="Calibri"/>
                <a:sym typeface="Calibri"/>
              </a:rPr>
              <a:t>Stage 3 (Time allocation 50 mins) – participant Exercise</a:t>
            </a:r>
            <a:endParaRPr/>
          </a:p>
        </p:txBody>
      </p:sp>
      <p:sp>
        <p:nvSpPr>
          <p:cNvPr id="425" name="Google Shape;425;p4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45</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Google Shape;429;p4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0" name="Google Shape;430;p4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none" strike="noStrike" cap="none">
                <a:solidFill>
                  <a:schemeClr val="dk1"/>
                </a:solidFill>
                <a:effectLst/>
                <a:latin typeface="Calibri"/>
                <a:ea typeface="Calibri"/>
                <a:cs typeface="Calibri"/>
                <a:sym typeface="Calibri"/>
              </a:rPr>
              <a:t>participant Exercise to identify hazards, recommend mitigations and complete ESH Inspection Matrix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1" i="0" u="sng" strike="noStrike" cap="none">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Calibri"/>
                <a:ea typeface="Calibri"/>
                <a:cs typeface="Calibri"/>
                <a:sym typeface="Calibri"/>
              </a:rPr>
              <a:t>participant Activity</a:t>
            </a:r>
          </a:p>
          <a:p>
            <a:pPr marL="171450" indent="-171450">
              <a:buClr>
                <a:schemeClr val="dk1"/>
              </a:buClr>
              <a:buSzPts val="1200"/>
              <a:buFont typeface="Arial"/>
              <a:buChar char="•"/>
            </a:pPr>
            <a:r>
              <a:rPr lang="en-IE" sz="1200">
                <a:solidFill>
                  <a:schemeClr val="dk1"/>
                </a:solidFill>
                <a:latin typeface="Calibri"/>
                <a:ea typeface="Calibri"/>
                <a:cs typeface="Calibri"/>
                <a:sym typeface="Calibri"/>
              </a:rPr>
              <a:t>Using a series of images of a</a:t>
            </a:r>
            <a:r>
              <a:rPr lang="en-IE"/>
              <a:t> Temporary</a:t>
            </a:r>
            <a:r>
              <a:rPr lang="en-IE" sz="1200">
                <a:solidFill>
                  <a:schemeClr val="dk1"/>
                </a:solidFill>
                <a:latin typeface="Calibri"/>
                <a:ea typeface="Calibri"/>
                <a:cs typeface="Calibri"/>
                <a:sym typeface="Calibri"/>
              </a:rPr>
              <a:t> Storage Area and its stockpiles, ask the syndicate groups to conduct visual inspections of the images and complete the ESH Inspection </a:t>
            </a:r>
            <a:r>
              <a:rPr lang="en-IE"/>
              <a:t>Checklist</a:t>
            </a:r>
            <a:r>
              <a:rPr lang="en-IE" sz="1200">
                <a:solidFill>
                  <a:schemeClr val="dk1"/>
                </a:solidFill>
                <a:latin typeface="Calibri"/>
                <a:ea typeface="Calibri"/>
                <a:cs typeface="Calibri"/>
                <a:sym typeface="Calibri"/>
              </a:rPr>
              <a:t> </a:t>
            </a:r>
            <a:r>
              <a:rPr lang="en-IE"/>
              <a:t>(as provided as a handout during the lesson at Slide 28) </a:t>
            </a:r>
            <a:r>
              <a:rPr lang="en-IE" sz="1200">
                <a:solidFill>
                  <a:schemeClr val="dk1"/>
                </a:solidFill>
                <a:latin typeface="Calibri"/>
                <a:ea typeface="Calibri"/>
                <a:cs typeface="Calibri"/>
                <a:sym typeface="Calibri"/>
              </a:rPr>
              <a:t>for each Stockpile or storehouse.</a:t>
            </a:r>
            <a:endParaRPr lang="en-IE" sz="1200">
              <a:solidFill>
                <a:schemeClr val="dk1"/>
              </a:solidFill>
              <a:latin typeface="Calibri"/>
              <a:ea typeface="Calibri"/>
              <a:cs typeface="Calibri"/>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participants must identify the hazards and make recommendations to mitigate the risks of these hazards.</a:t>
            </a:r>
            <a:endParaRPr lang="en-GB" sz="1200" b="0" i="0" u="sng" strike="noStrike" cap="none">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1" i="0" u="sng" strike="noStrike" cap="none">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endParaRPr lang="en-GB" sz="1200" b="0" i="0" u="sng" strike="noStrike" cap="none">
              <a:solidFill>
                <a:schemeClr val="dk1"/>
              </a:solidFill>
              <a:effectLst/>
              <a:latin typeface="Arial"/>
              <a:ea typeface="Calibri"/>
              <a:cs typeface="Arial"/>
              <a:sym typeface="Arial"/>
            </a:endParaRPr>
          </a:p>
          <a:p>
            <a:pPr marL="171450" indent="-171450">
              <a:buClr>
                <a:schemeClr val="dk1"/>
              </a:buClr>
              <a:buSzPts val="1200"/>
              <a:buFont typeface="Arial"/>
              <a:buChar char="•"/>
            </a:pPr>
            <a:r>
              <a:rPr lang="en-IE" sz="1200">
                <a:solidFill>
                  <a:schemeClr val="dk1"/>
                </a:solidFill>
                <a:latin typeface="Calibri"/>
                <a:ea typeface="Calibri"/>
                <a:cs typeface="Calibri"/>
                <a:sym typeface="Calibri"/>
              </a:rPr>
              <a:t>Instructors are to move around the class and help participants where required. </a:t>
            </a:r>
            <a:r>
              <a:rPr lang="en-IE"/>
              <a:t>participants may work in groups .</a:t>
            </a:r>
            <a:endParaRPr lang="en-IE" sz="1200">
              <a:solidFill>
                <a:schemeClr val="dk1"/>
              </a:solidFill>
              <a:latin typeface="Calibri"/>
              <a:ea typeface="Calibri"/>
              <a:cs typeface="Calibri"/>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When complete, work through the answers with the class and ask questions. </a:t>
            </a:r>
          </a:p>
          <a:p>
            <a:pPr marL="0" lvl="0" indent="0" algn="l" rtl="0">
              <a:spcBef>
                <a:spcPts val="0"/>
              </a:spcBef>
              <a:spcAft>
                <a:spcPts val="0"/>
              </a:spcAft>
              <a:buNone/>
            </a:pPr>
            <a:endParaRPr lang="en-GB" sz="1200" b="0" i="0" u="none" strike="noStrike" cap="none">
              <a:solidFill>
                <a:schemeClr val="dk1"/>
              </a:solidFill>
              <a:effectLst/>
              <a:latin typeface="Calibri"/>
              <a:cs typeface="Calibri"/>
              <a:sym typeface="Calibri"/>
            </a:endParaRPr>
          </a:p>
        </p:txBody>
      </p:sp>
      <p:sp>
        <p:nvSpPr>
          <p:cNvPr id="431" name="Google Shape;431;p4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46</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 name="Google Shape;6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1">
                <a:solidFill>
                  <a:schemeClr val="dk1"/>
                </a:solidFill>
                <a:latin typeface="Calibri"/>
                <a:ea typeface="Calibri"/>
                <a:cs typeface="Calibri"/>
                <a:sym typeface="Calibri"/>
              </a:rPr>
              <a:t>Phase 3. Consolidation (Time allocation - 10 min)</a:t>
            </a:r>
            <a:endParaRPr lang="en-GB"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200"/>
              <a:buFont typeface="Calibri"/>
              <a:buNone/>
            </a:pPr>
            <a:endParaRPr lang="en-GB" sz="1200" b="0" i="0" u="none" strike="noStrike" cap="none">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none" strike="noStrike" cap="none">
                <a:solidFill>
                  <a:schemeClr val="dk1"/>
                </a:solidFill>
                <a:latin typeface="Calibri"/>
                <a:ea typeface="Calibri"/>
                <a:cs typeface="Calibri"/>
                <a:sym typeface="Calibri"/>
              </a:rPr>
              <a:t>Recap Key Learning Points</a:t>
            </a:r>
            <a:endParaRPr lang="en-GB" sz="1200" b="1" i="0" u="none" strike="noStrike" cap="none">
              <a:solidFill>
                <a:schemeClr val="dk1"/>
              </a:solidFill>
              <a:effectLst/>
              <a:latin typeface="Calibri"/>
              <a:cs typeface="Calibri"/>
              <a:sym typeface="Calibri"/>
            </a:endParaRPr>
          </a:p>
          <a:p>
            <a:pPr marL="171450" lvl="0" indent="-171450" algn="l" rtl="0">
              <a:spcBef>
                <a:spcPts val="0"/>
              </a:spcBef>
              <a:spcAft>
                <a:spcPts val="0"/>
              </a:spcAft>
              <a:buClr>
                <a:schemeClr val="dk1"/>
              </a:buClr>
              <a:buSzPts val="1200"/>
              <a:buFont typeface="Arial"/>
              <a:buChar char="•"/>
            </a:pPr>
            <a:endParaRPr lang="en-GB" sz="1200" b="1" i="0" u="sng" strike="noStrike" cap="none">
              <a:solidFill>
                <a:schemeClr val="dk1"/>
              </a:solidFill>
              <a:effectLst/>
              <a:latin typeface="Calibri"/>
              <a:cs typeface="Calibri"/>
              <a:sym typeface="Calibri"/>
            </a:endParaRPr>
          </a:p>
          <a:p>
            <a:pPr marL="0" lvl="0" indent="0" algn="l" rtl="0">
              <a:spcBef>
                <a:spcPts val="0"/>
              </a:spcBef>
              <a:spcAft>
                <a:spcPts val="0"/>
              </a:spcAft>
              <a:buClr>
                <a:schemeClr val="dk1"/>
              </a:buClr>
              <a:buSzPts val="1200"/>
              <a:buFont typeface="Arial"/>
              <a:buNone/>
            </a:pPr>
            <a:r>
              <a:rPr lang="en-GB" sz="1200" b="0" i="0" u="sng" strike="noStrike" cap="none">
                <a:solidFill>
                  <a:schemeClr val="dk1"/>
                </a:solidFill>
                <a:effectLst/>
                <a:latin typeface="Calibri"/>
                <a:cs typeface="Calibri"/>
                <a:sym typeface="Calibri"/>
              </a:rPr>
              <a:t>participant activity</a:t>
            </a:r>
          </a:p>
          <a:p>
            <a:pPr marL="0" lvl="0" indent="0" algn="l" rtl="0">
              <a:spcBef>
                <a:spcPts val="0"/>
              </a:spcBef>
              <a:spcAft>
                <a:spcPts val="0"/>
              </a:spcAft>
              <a:buNone/>
            </a:pPr>
            <a:r>
              <a:rPr lang="en-GB" sz="1200" b="0" i="0" u="none" strike="noStrike" cap="none">
                <a:solidFill>
                  <a:schemeClr val="dk1"/>
                </a:solidFill>
                <a:effectLst/>
                <a:latin typeface="Calibri"/>
                <a:ea typeface="Calibri"/>
                <a:cs typeface="Calibri"/>
                <a:sym typeface="Calibri"/>
              </a:rPr>
              <a:t>Give participants opportunity to ask any questions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p>
          <a:p>
            <a:pPr marL="0" lvl="0" indent="0" algn="l" rtl="0">
              <a:spcBef>
                <a:spcPts val="0"/>
              </a:spcBef>
              <a:spcAft>
                <a:spcPts val="0"/>
              </a:spcAft>
              <a:buNone/>
            </a:pPr>
            <a:endParaRPr lang="en-IE" sz="1200" b="0" i="0" u="none" strike="noStrike" cap="none">
              <a:solidFill>
                <a:schemeClr val="dk1"/>
              </a:solidFill>
              <a:latin typeface="Calibri"/>
              <a:ea typeface="Calibri"/>
              <a:cs typeface="Calibri"/>
              <a:sym typeface="Calibri"/>
            </a:endParaRPr>
          </a:p>
          <a:p>
            <a:pPr marL="0" lvl="0" indent="0" algn="l" rtl="0">
              <a:spcBef>
                <a:spcPts val="0"/>
              </a:spcBef>
              <a:spcAft>
                <a:spcPts val="0"/>
              </a:spcAft>
              <a:buNone/>
            </a:pPr>
            <a:endParaRPr lang="en-IE" sz="1200" b="0" i="0" u="none" strike="noStrike" cap="none">
              <a:solidFill>
                <a:schemeClr val="dk1"/>
              </a:solidFill>
              <a:latin typeface="Calibri"/>
              <a:ea typeface="Calibri"/>
              <a:cs typeface="Calibri"/>
              <a:sym typeface="Calibri"/>
            </a:endParaRPr>
          </a:p>
          <a:p>
            <a:pPr marL="0" lvl="0" indent="0" algn="l" rtl="0">
              <a:spcBef>
                <a:spcPts val="0"/>
              </a:spcBef>
              <a:spcAft>
                <a:spcPts val="0"/>
              </a:spcAft>
              <a:buNone/>
            </a:pPr>
            <a:r>
              <a:rPr lang="en-IE" sz="1200" b="0" i="0" u="none" strike="noStrike" cap="none">
                <a:solidFill>
                  <a:schemeClr val="dk1"/>
                </a:solidFill>
                <a:latin typeface="Calibri"/>
                <a:ea typeface="Calibri"/>
                <a:cs typeface="Calibri"/>
                <a:sym typeface="Calibri"/>
              </a:rPr>
              <a:t>Key Learning Points</a:t>
            </a:r>
            <a:endParaRPr/>
          </a:p>
          <a:p>
            <a:pPr marL="0" lvl="0" indent="0" algn="l" rtl="0">
              <a:spcBef>
                <a:spcPts val="0"/>
              </a:spcBef>
              <a:spcAft>
                <a:spcPts val="0"/>
              </a:spcAft>
              <a:buNone/>
            </a:pPr>
            <a:r>
              <a:rPr lang="en-IE" sz="1200">
                <a:solidFill>
                  <a:schemeClr val="dk1"/>
                </a:solidFill>
                <a:latin typeface="Calibri"/>
                <a:ea typeface="Calibri"/>
                <a:cs typeface="Calibri"/>
                <a:sym typeface="Calibri"/>
              </a:rPr>
              <a:t>2.2.5.1 Recall UN good practices for securing hazardous explosive materials</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IE" sz="1200">
                <a:solidFill>
                  <a:schemeClr val="dk1"/>
                </a:solidFill>
                <a:latin typeface="Calibri"/>
                <a:ea typeface="Calibri"/>
                <a:cs typeface="Calibri"/>
                <a:sym typeface="Calibri"/>
              </a:rPr>
              <a:t>2.2.5.2 Recall UN good practices for managing an explosive storage site</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IE" sz="1200">
                <a:solidFill>
                  <a:schemeClr val="dk1"/>
                </a:solidFill>
                <a:latin typeface="Calibri"/>
                <a:ea typeface="Calibri"/>
                <a:cs typeface="Calibri"/>
                <a:sym typeface="Calibri"/>
              </a:rPr>
              <a:t>2.2.5.3 Recall the requirements for the Calculation of Storage Space</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IE" sz="1200">
                <a:solidFill>
                  <a:schemeClr val="dk1"/>
                </a:solidFill>
                <a:latin typeface="Calibri"/>
                <a:ea typeface="Calibri"/>
                <a:cs typeface="Calibri"/>
                <a:sym typeface="Calibri"/>
              </a:rPr>
              <a:t>2.2.5.4 Discuss the use of checks and inspections in ammunition management</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IE" sz="1200">
                <a:solidFill>
                  <a:schemeClr val="dk1"/>
                </a:solidFill>
                <a:latin typeface="Calibri"/>
                <a:ea typeface="Calibri"/>
                <a:cs typeface="Calibri"/>
                <a:sym typeface="Calibri"/>
              </a:rPr>
              <a:t>2.2.5.5 Discuss the UN good practices for securing hazardous explosive materials</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IE" sz="1200">
                <a:solidFill>
                  <a:schemeClr val="dk1"/>
                </a:solidFill>
                <a:latin typeface="Calibri"/>
                <a:ea typeface="Calibri"/>
                <a:cs typeface="Calibri"/>
                <a:sym typeface="Calibri"/>
              </a:rPr>
              <a:t>2.2.5.6 Discuss the UN good practices for managing an explosive storage site</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IE" sz="1200">
                <a:solidFill>
                  <a:schemeClr val="dk1"/>
                </a:solidFill>
                <a:latin typeface="Calibri"/>
                <a:ea typeface="Calibri"/>
                <a:cs typeface="Calibri"/>
                <a:sym typeface="Calibri"/>
              </a:rPr>
              <a:t>2.2.5.7 Discuss Storage Temperatures and the isolation &amp; segregation of ammunition stocks</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IE" sz="1200">
                <a:solidFill>
                  <a:schemeClr val="dk1"/>
                </a:solidFill>
                <a:latin typeface="Calibri"/>
                <a:ea typeface="Calibri"/>
                <a:cs typeface="Calibri"/>
                <a:sym typeface="Calibri"/>
              </a:rPr>
              <a:t>2.2.5.8 Discuss the Stacking and Racking of ammunition and the use of Stack Tally Cards</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IE" sz="1200">
                <a:solidFill>
                  <a:schemeClr val="dk1"/>
                </a:solidFill>
                <a:latin typeface="Calibri"/>
                <a:ea typeface="Calibri"/>
                <a:cs typeface="Calibri"/>
                <a:sym typeface="Calibri"/>
              </a:rPr>
              <a:t>2.2.5.9 Discuss Lotting &amp; Batching, the use of Bans &amp; Constraints and determining Faults &amp; Performance failures</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IE" sz="1200">
                <a:solidFill>
                  <a:schemeClr val="dk1"/>
                </a:solidFill>
                <a:latin typeface="Calibri"/>
                <a:ea typeface="Calibri"/>
                <a:cs typeface="Calibri"/>
                <a:sym typeface="Calibri"/>
              </a:rPr>
              <a:t>2.2.5.10 Apply checks and inspections to provide confidence that Explosive Storage sites conform to UN and international standards</a:t>
            </a:r>
            <a:endParaRPr sz="1200">
              <a:solidFill>
                <a:schemeClr val="dk1"/>
              </a:solidFill>
              <a:latin typeface="Calibri"/>
              <a:ea typeface="Calibri"/>
              <a:cs typeface="Calibri"/>
              <a:sym typeface="Calibri"/>
            </a:endParaRPr>
          </a:p>
          <a:p>
            <a:pPr marL="0" indent="0"/>
            <a:r>
              <a:rPr lang="en-IE" sz="1200">
                <a:solidFill>
                  <a:schemeClr val="dk1"/>
                </a:solidFill>
                <a:latin typeface="Calibri"/>
                <a:ea typeface="Calibri"/>
                <a:cs typeface="Calibri"/>
                <a:sym typeface="Calibri"/>
              </a:rPr>
              <a:t>2.2.5.11 Examine the use of mitigations based on an explosive risk assessment for a </a:t>
            </a:r>
            <a:r>
              <a:rPr lang="en-IE"/>
              <a:t>temporary </a:t>
            </a:r>
            <a:r>
              <a:rPr lang="en-IE" sz="1200">
                <a:solidFill>
                  <a:schemeClr val="dk1"/>
                </a:solidFill>
                <a:latin typeface="Calibri"/>
                <a:ea typeface="Calibri"/>
                <a:cs typeface="Calibri"/>
                <a:sym typeface="Calibri"/>
              </a:rPr>
              <a:t>storage area</a:t>
            </a:r>
            <a:r>
              <a:rPr lang="en-IE"/>
              <a:t> </a:t>
            </a:r>
            <a:endParaRPr/>
          </a:p>
        </p:txBody>
      </p:sp>
      <p:sp>
        <p:nvSpPr>
          <p:cNvPr id="69" name="Google Shape;69;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47</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82367713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p4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7" name="Google Shape;437;p4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1" i="0" u="sng" strike="noStrike" cap="none">
                <a:solidFill>
                  <a:schemeClr val="dk1"/>
                </a:solidFill>
                <a:effectLst/>
                <a:latin typeface="Calibri"/>
                <a:ea typeface="Calibri"/>
                <a:cs typeface="Calibri"/>
                <a:sym typeface="Calibri"/>
              </a:rPr>
              <a:t>Main idea/objective for slide:</a:t>
            </a:r>
            <a:endParaRPr sz="1200" b="0" i="0" u="none" strike="noStrike" cap="none">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200"/>
              <a:buFont typeface="Calibri"/>
              <a:buNone/>
            </a:pPr>
            <a:r>
              <a:rPr lang="en-IE" sz="1200" b="0" i="0" u="none" strike="noStrike" cap="none">
                <a:solidFill>
                  <a:schemeClr val="dk1"/>
                </a:solidFill>
                <a:latin typeface="Calibri"/>
                <a:ea typeface="Calibri"/>
                <a:cs typeface="Calibri"/>
                <a:sym typeface="Calibri"/>
              </a:rPr>
              <a:t>Look ahead to the next lesson of the course:</a:t>
            </a:r>
            <a:endParaRPr/>
          </a:p>
          <a:p>
            <a:pPr marL="457200" lvl="1" indent="0" algn="l" rtl="0">
              <a:spcBef>
                <a:spcPts val="0"/>
              </a:spcBef>
              <a:spcAft>
                <a:spcPts val="0"/>
              </a:spcAft>
              <a:buNone/>
            </a:pPr>
            <a:r>
              <a:rPr lang="en-IE" sz="1200">
                <a:solidFill>
                  <a:schemeClr val="dk1"/>
                </a:solidFill>
                <a:highlight>
                  <a:srgbClr val="FFFF00"/>
                </a:highlight>
                <a:latin typeface="Calibri"/>
                <a:ea typeface="Calibri"/>
                <a:cs typeface="Calibri"/>
                <a:sym typeface="Calibri"/>
              </a:rPr>
              <a:t>Explosive Risk Assessment </a:t>
            </a:r>
            <a:endParaRPr sz="1200">
              <a:solidFill>
                <a:schemeClr val="dk1"/>
              </a:solidFill>
              <a:highlight>
                <a:srgbClr val="FFFF00"/>
              </a:highlight>
              <a:latin typeface="Calibri"/>
              <a:ea typeface="Calibri"/>
              <a:cs typeface="Calibri"/>
              <a:sym typeface="Calibri"/>
            </a:endParaRPr>
          </a:p>
          <a:p>
            <a:pPr marL="0" lvl="0" indent="0" algn="l" rtl="0">
              <a:spcBef>
                <a:spcPts val="0"/>
              </a:spcBef>
              <a:spcAft>
                <a:spcPts val="0"/>
              </a:spcAft>
              <a:buNone/>
            </a:pPr>
            <a:endParaRPr/>
          </a:p>
        </p:txBody>
      </p:sp>
      <p:sp>
        <p:nvSpPr>
          <p:cNvPr id="438" name="Google Shape;438;p4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48</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4" name="Google Shape;11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IE" sz="1200" b="1">
                <a:solidFill>
                  <a:schemeClr val="dk1"/>
                </a:solidFill>
                <a:latin typeface="Calibri"/>
                <a:ea typeface="Calibri"/>
                <a:cs typeface="Calibri"/>
                <a:sym typeface="Calibri"/>
              </a:rPr>
              <a:t>Phase 1. Introduction (</a:t>
            </a:r>
            <a:r>
              <a:rPr lang="en-IE" sz="1200">
                <a:solidFill>
                  <a:schemeClr val="dk1"/>
                </a:solidFill>
                <a:latin typeface="Calibri"/>
                <a:ea typeface="Calibri"/>
                <a:cs typeface="Calibri"/>
                <a:sym typeface="Calibri"/>
              </a:rPr>
              <a:t>Time allocation - 20 min</a:t>
            </a:r>
            <a:r>
              <a:rPr lang="en-IE" sz="1200" b="1">
                <a:solidFill>
                  <a:schemeClr val="dk1"/>
                </a:solidFill>
                <a:latin typeface="Calibri"/>
                <a:ea typeface="Calibri"/>
                <a:cs typeface="Calibri"/>
                <a:sym typeface="Calibri"/>
              </a:rPr>
              <a:t>)</a:t>
            </a:r>
          </a:p>
          <a:p>
            <a:pPr marL="0" marR="0" lvl="0" indent="0" algn="l" rtl="0">
              <a:lnSpc>
                <a:spcPct val="100000"/>
              </a:lnSpc>
              <a:spcBef>
                <a:spcPts val="0"/>
              </a:spcBef>
              <a:spcAft>
                <a:spcPts val="0"/>
              </a:spcAft>
              <a:buClr>
                <a:schemeClr val="dk1"/>
              </a:buClr>
              <a:buSzPts val="1200"/>
              <a:buFont typeface="Calibri"/>
              <a:buNone/>
            </a:pPr>
            <a:endParaRPr lang="en-IE" sz="1200" b="1">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sz="1200" b="1">
                <a:solidFill>
                  <a:schemeClr val="dk1"/>
                </a:solidFill>
                <a:latin typeface="Calibri"/>
                <a:ea typeface="Calibri"/>
                <a:cs typeface="Calibri"/>
                <a:sym typeface="Calibri"/>
              </a:rPr>
              <a:t>Hold a question and answer session with the participants to discuss the range of good practices for security and associated explosives storage.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sz="1200" b="1" i="0" u="none" strike="noStrike" cap="none">
                <a:solidFill>
                  <a:schemeClr val="dk1"/>
                </a:solidFill>
                <a:effectLst/>
                <a:latin typeface="Calibri"/>
                <a:ea typeface="Calibri"/>
                <a:cs typeface="Calibri"/>
                <a:sym typeface="Calibri"/>
              </a:rPr>
              <a:t>Discuss the what and why.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sz="1200" b="1" i="0" u="none" strike="noStrike" cap="none">
                <a:solidFill>
                  <a:schemeClr val="dk1"/>
                </a:solidFill>
                <a:effectLst/>
                <a:latin typeface="Calibri"/>
                <a:ea typeface="Calibri"/>
                <a:cs typeface="Calibri"/>
                <a:sym typeface="Calibri"/>
              </a:rPr>
              <a:t>Include bad practice if time is available. </a:t>
            </a:r>
            <a:endParaRPr lang="en-GB" sz="1200" b="1" i="0" u="none" strike="noStrike" cap="none">
              <a:solidFill>
                <a:schemeClr val="dk1"/>
              </a:solidFill>
              <a:effectLst/>
              <a:latin typeface="Calibri"/>
              <a:ea typeface="Calibri"/>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endParaRPr sz="120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Instructors should note these good points on a flipchart and post them to the wall for future reference.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115" name="Google Shape;11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2" name="Google Shape;122;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IE" sz="1200" b="1">
                <a:solidFill>
                  <a:schemeClr val="dk1"/>
                </a:solidFill>
                <a:latin typeface="Calibri"/>
                <a:ea typeface="Calibri"/>
                <a:cs typeface="Calibri"/>
                <a:sym typeface="Calibri"/>
              </a:rPr>
              <a:t>Phase 2. Development (</a:t>
            </a:r>
            <a:r>
              <a:rPr lang="en-IE" sz="1200">
                <a:solidFill>
                  <a:schemeClr val="dk1"/>
                </a:solidFill>
                <a:latin typeface="Calibri"/>
                <a:ea typeface="Calibri"/>
                <a:cs typeface="Calibri"/>
                <a:sym typeface="Calibri"/>
              </a:rPr>
              <a:t>Time allocation - 150 min</a:t>
            </a:r>
            <a:r>
              <a:rPr lang="en-IE" sz="1200" b="1">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IE" sz="1200">
                <a:solidFill>
                  <a:schemeClr val="dk1"/>
                </a:solidFill>
                <a:latin typeface="Calibri"/>
                <a:ea typeface="Calibri"/>
                <a:cs typeface="Calibri"/>
                <a:sym typeface="Calibri"/>
              </a:rPr>
              <a:t>Stage 1 (Time allocation 50 mins) – Managing Ammunition Stocks</a:t>
            </a:r>
            <a:r>
              <a:rPr lang="en-IE"/>
              <a:t> </a:t>
            </a:r>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23" name="Google Shape;123;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p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8" name="Google Shape;128;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IE" sz="1200" b="1">
                <a:solidFill>
                  <a:schemeClr val="dk1"/>
                </a:solidFill>
                <a:latin typeface="Calibri"/>
                <a:ea typeface="Calibri"/>
                <a:cs typeface="Calibri"/>
                <a:sym typeface="Calibri"/>
              </a:rPr>
              <a:t>Provide the rationale and benefit of using lotting and batching markings and explain how they are used to identify ammunition and explosives.</a:t>
            </a:r>
          </a:p>
          <a:p>
            <a:pPr marL="0" marR="0" lvl="0" indent="0" algn="l" rtl="0">
              <a:lnSpc>
                <a:spcPct val="100000"/>
              </a:lnSpc>
              <a:spcBef>
                <a:spcPts val="0"/>
              </a:spcBef>
              <a:spcAft>
                <a:spcPts val="0"/>
              </a:spcAft>
              <a:buClr>
                <a:schemeClr val="dk1"/>
              </a:buClr>
              <a:buSzPts val="1200"/>
              <a:buFont typeface="Arial"/>
              <a:buNone/>
            </a:pPr>
            <a:endParaRPr lang="en-IE" sz="1200" b="1">
              <a:solidFill>
                <a:schemeClr val="dk1"/>
              </a:solidFill>
              <a:latin typeface="Calibri"/>
              <a:ea typeface="Calibri"/>
              <a:cs typeface="Calibri"/>
              <a:sym typeface="Calibri"/>
            </a:endParaRPr>
          </a:p>
          <a:p>
            <a:pPr marL="0" indent="0">
              <a:defRPr/>
            </a:pPr>
            <a:r>
              <a:rPr lang="en-IE" b="1" u="sng"/>
              <a:t>What the instructor should cover (in addition to slide content)</a:t>
            </a:r>
            <a:endParaRPr lang="en-IE" b="1"/>
          </a:p>
          <a:p>
            <a:pPr marL="0" indent="0">
              <a:defRPr/>
            </a:pPr>
            <a:r>
              <a:rPr lang="en-IE"/>
              <a:t>Ask the participants what they believe to be the difference between Lotting and Batching and why it is important to know?</a:t>
            </a:r>
          </a:p>
          <a:p>
            <a:pPr marL="0" indent="0">
              <a:buClr>
                <a:schemeClr val="dk1"/>
              </a:buClr>
              <a:buSzPts val="1200"/>
              <a:defRPr/>
            </a:pPr>
            <a:endParaRPr lang="en-IE" b="1"/>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GB" sz="1200" b="0" i="0" u="sng" strike="noStrike" cap="none">
                <a:solidFill>
                  <a:schemeClr val="dk1"/>
                </a:solidFill>
                <a:effectLst/>
                <a:latin typeface="Calibri"/>
                <a:ea typeface="Calibri"/>
                <a:cs typeface="Calibri"/>
                <a:sym typeface="Calibri"/>
              </a:rPr>
              <a:t>References/further reading</a:t>
            </a:r>
            <a:endParaRPr lang="en-IE" sz="1200" b="1">
              <a:solidFill>
                <a:schemeClr val="dk1"/>
              </a:solidFill>
              <a:latin typeface="Calibri"/>
              <a:ea typeface="Calibri"/>
              <a:cs typeface="Calibri"/>
              <a:sym typeface="Calibri"/>
            </a:endParaRPr>
          </a:p>
          <a:p>
            <a:pPr marL="0" indent="0">
              <a:buClr>
                <a:schemeClr val="dk1"/>
              </a:buClr>
              <a:buSzPts val="1200"/>
            </a:pPr>
            <a:r>
              <a:rPr lang="en-IE" sz="1200" b="1">
                <a:solidFill>
                  <a:schemeClr val="dk1"/>
                </a:solidFill>
                <a:latin typeface="Calibri"/>
                <a:ea typeface="Calibri"/>
                <a:cs typeface="Calibri"/>
                <a:sym typeface="Calibri"/>
              </a:rPr>
              <a:t>IATG 03.20 – Lotting and Batching</a:t>
            </a:r>
            <a:r>
              <a:rPr lang="en-IE" b="1"/>
              <a:t>.   </a:t>
            </a:r>
            <a:r>
              <a:rPr lang="en-IE">
                <a:hlinkClick r:id="rId3"/>
              </a:rPr>
              <a:t>http://data.unsaferguard.org/iatg/en/IATG-03.20-Lotting-batching-IATG-V.3.pdf</a:t>
            </a:r>
            <a:r>
              <a:rPr lang="en-IE"/>
              <a:t> </a:t>
            </a:r>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Ammunition and explosives may deteriorate more rapidly or become damaged unless they are correctly stored, handled and transported, with the resultant effect that they may fail to function as designed and may become dangerous in storage, handling, transport and use. It is therefore important that the location of specific items of ammunition and explosives can be rapidly identified in order that the appropriate remedial action can be taken to ensure safety during these activities. A system of Lotting and Batching is an important component of this safety mechanism. </a:t>
            </a:r>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Lotting and batching is a means by which a discrete and homogenous quantity of ammunition may be identified. It will usually have been manufactured at the same time, using the same raw materials, using the same process and may therefore be expected to provide a uniform and similar performance. Whether it is appropriate to use Lotting or Batching for an item of ammunition will normally depend upon the complexity of the ammunition (</a:t>
            </a:r>
            <a:r>
              <a:rPr lang="en-IE" sz="1200" err="1">
                <a:solidFill>
                  <a:schemeClr val="dk1"/>
                </a:solidFill>
                <a:latin typeface="Calibri"/>
                <a:ea typeface="Calibri"/>
                <a:cs typeface="Calibri"/>
                <a:sym typeface="Calibri"/>
              </a:rPr>
              <a:t>ie</a:t>
            </a:r>
            <a:r>
              <a:rPr lang="en-IE" sz="1200">
                <a:solidFill>
                  <a:schemeClr val="dk1"/>
                </a:solidFill>
                <a:latin typeface="Calibri"/>
                <a:ea typeface="Calibri"/>
                <a:cs typeface="Calibri"/>
                <a:sym typeface="Calibri"/>
              </a:rPr>
              <a:t> the number of different components) and will require technical judgment. </a:t>
            </a:r>
            <a:endParaRPr/>
          </a:p>
          <a:p>
            <a:pPr marL="171450" lvl="0" indent="-171450" algn="l" rtl="0">
              <a:spcBef>
                <a:spcPts val="0"/>
              </a:spcBef>
              <a:spcAft>
                <a:spcPts val="0"/>
              </a:spcAft>
              <a:buClr>
                <a:schemeClr val="dk1"/>
              </a:buClr>
              <a:buSzPts val="1200"/>
              <a:buFont typeface="Arial"/>
              <a:buChar char="•"/>
            </a:pPr>
            <a:r>
              <a:rPr lang="en-IE" sz="1200">
                <a:solidFill>
                  <a:schemeClr val="dk1"/>
                </a:solidFill>
                <a:latin typeface="Calibri"/>
                <a:ea typeface="Calibri"/>
                <a:cs typeface="Calibri"/>
                <a:sym typeface="Calibri"/>
              </a:rPr>
              <a:t>Lotting and Batching is also important for stockpile accounting and to allow for timely and reliable identification of diversions through loss or theft. </a:t>
            </a:r>
            <a:endParaRPr/>
          </a:p>
          <a:p>
            <a:pPr marL="0" marR="0" lvl="0" indent="0" algn="l" rtl="0">
              <a:lnSpc>
                <a:spcPct val="100000"/>
              </a:lnSpc>
              <a:spcBef>
                <a:spcPts val="0"/>
              </a:spcBef>
              <a:spcAft>
                <a:spcPts val="0"/>
              </a:spcAft>
              <a:buClr>
                <a:schemeClr val="dk1"/>
              </a:buClr>
              <a:buSzPts val="1200"/>
              <a:buFont typeface="Arial"/>
              <a:buNone/>
            </a:pPr>
            <a:endParaRPr sz="1200" b="1">
              <a:solidFill>
                <a:schemeClr val="dk1"/>
              </a:solidFill>
              <a:latin typeface="Calibri"/>
              <a:ea typeface="Calibri"/>
              <a:cs typeface="Calibri"/>
              <a:sym typeface="Calibri"/>
            </a:endParaRPr>
          </a:p>
          <a:p>
            <a:pPr marL="171450" lvl="0" indent="-95250" algn="l" rtl="0">
              <a:spcBef>
                <a:spcPts val="0"/>
              </a:spcBef>
              <a:spcAft>
                <a:spcPts val="0"/>
              </a:spcAft>
              <a:buClr>
                <a:schemeClr val="dk1"/>
              </a:buClr>
              <a:buSzPts val="1200"/>
              <a:buFont typeface="Arial"/>
              <a:buNone/>
            </a:pPr>
            <a:endParaRPr sz="1200">
              <a:solidFill>
                <a:schemeClr val="dk1"/>
              </a:solidFill>
              <a:latin typeface="Calibri"/>
              <a:ea typeface="Calibri"/>
              <a:cs typeface="Calibri"/>
              <a:sym typeface="Calibri"/>
            </a:endParaRPr>
          </a:p>
        </p:txBody>
      </p:sp>
      <p:sp>
        <p:nvSpPr>
          <p:cNvPr id="129" name="Google Shape;129;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1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2" name="Google Shape;142;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a:solidFill>
                  <a:schemeClr val="dk1"/>
                </a:solidFill>
                <a:latin typeface="Calibri"/>
                <a:ea typeface="Calibri"/>
                <a:cs typeface="Calibri"/>
                <a:sym typeface="Calibri"/>
              </a:rPr>
              <a:t>Define Batch and Lot</a:t>
            </a:r>
            <a:endParaRPr sz="1200" b="1">
              <a:solidFill>
                <a:schemeClr val="dk1"/>
              </a:solidFill>
              <a:latin typeface="Calibri"/>
              <a:ea typeface="Calibri"/>
              <a:cs typeface="Calibri"/>
              <a:sym typeface="Calibri"/>
            </a:endParaRPr>
          </a:p>
          <a:p>
            <a:pPr marL="0" lvl="0" indent="0" algn="l">
              <a:spcBef>
                <a:spcPts val="0"/>
              </a:spcBef>
              <a:spcAft>
                <a:spcPts val="0"/>
              </a:spcAft>
              <a:buFont typeface="Arial"/>
              <a:buNone/>
            </a:pPr>
            <a:endParaRPr lang="en-GB" sz="1200" b="1">
              <a:solidFill>
                <a:schemeClr val="dk1"/>
              </a:solidFill>
              <a:latin typeface="Calibri"/>
              <a:ea typeface="Calibri"/>
              <a:cs typeface="Calibri"/>
            </a:endParaRPr>
          </a:p>
          <a:p>
            <a:pPr marL="171450" indent="-95250">
              <a:buClr>
                <a:schemeClr val="dk1"/>
              </a:buClr>
              <a:buSzPts val="1200"/>
              <a:defRPr/>
            </a:pPr>
            <a:endParaRPr lang="en-GB"/>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sng" strike="noStrike" cap="none">
                <a:solidFill>
                  <a:schemeClr val="dk1"/>
                </a:solidFill>
                <a:effectLst/>
                <a:latin typeface="Calibri"/>
                <a:ea typeface="Calibri"/>
                <a:cs typeface="Calibri"/>
                <a:sym typeface="Calibri"/>
              </a:rPr>
              <a:t>References/further reading</a:t>
            </a:r>
            <a:endParaRPr lang="en-GB" sz="1200" b="0" i="0" u="sng" strike="noStrike" cap="none">
              <a:solidFill>
                <a:schemeClr val="dk1"/>
              </a:solidFill>
              <a:effectLst/>
              <a:latin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IE" sz="1200" b="1">
                <a:solidFill>
                  <a:schemeClr val="dk1"/>
                </a:solidFill>
                <a:latin typeface="Calibri"/>
                <a:ea typeface="Calibri"/>
                <a:cs typeface="Calibri"/>
                <a:sym typeface="Calibri"/>
              </a:rPr>
              <a:t>IATG 03.20 – Lotting and Batching</a:t>
            </a:r>
            <a:endParaRPr/>
          </a:p>
          <a:p>
            <a:pPr marL="0" marR="0" lvl="0" indent="0" algn="l" rtl="0">
              <a:lnSpc>
                <a:spcPct val="100000"/>
              </a:lnSpc>
              <a:spcBef>
                <a:spcPts val="0"/>
              </a:spcBef>
              <a:spcAft>
                <a:spcPts val="0"/>
              </a:spcAft>
              <a:buClr>
                <a:schemeClr val="dk1"/>
              </a:buClr>
              <a:buSzPts val="1200"/>
              <a:buFont typeface="Arial"/>
              <a:buNone/>
            </a:pPr>
            <a:endParaRPr sz="1200" b="1">
              <a:solidFill>
                <a:schemeClr val="dk1"/>
              </a:solidFill>
              <a:latin typeface="Calibri"/>
              <a:ea typeface="Calibri"/>
              <a:cs typeface="Calibri"/>
              <a:sym typeface="Calibri"/>
            </a:endParaRPr>
          </a:p>
          <a:p>
            <a:pPr marL="171450" lvl="0" indent="-95250" algn="l" rtl="0">
              <a:spcBef>
                <a:spcPts val="0"/>
              </a:spcBef>
              <a:spcAft>
                <a:spcPts val="0"/>
              </a:spcAft>
              <a:buClr>
                <a:schemeClr val="dk1"/>
              </a:buClr>
              <a:buSzPts val="1200"/>
              <a:buFont typeface="Arial"/>
              <a:buNone/>
            </a:pPr>
            <a:endParaRPr sz="1200">
              <a:solidFill>
                <a:schemeClr val="dk1"/>
              </a:solidFill>
              <a:latin typeface="Calibri"/>
              <a:ea typeface="Calibri"/>
              <a:cs typeface="Calibri"/>
              <a:sym typeface="Calibri"/>
            </a:endParaRPr>
          </a:p>
        </p:txBody>
      </p:sp>
      <p:sp>
        <p:nvSpPr>
          <p:cNvPr id="143" name="Google Shape;143;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9" name="Google Shape;149;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a:solidFill>
                  <a:schemeClr val="dk1"/>
                </a:solidFill>
                <a:latin typeface="Calibri"/>
                <a:ea typeface="Calibri"/>
                <a:cs typeface="Calibri"/>
                <a:sym typeface="Calibri"/>
              </a:rPr>
              <a:t>Explain allocation of Lot numbers, with example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1">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Calibri"/>
                <a:ea typeface="Calibri"/>
                <a:cs typeface="Calibri"/>
                <a:sym typeface="Calibri"/>
              </a:rPr>
              <a:t>What the instructor should cover (in addition to slide content)</a:t>
            </a:r>
            <a:endParaRPr lang="en-GB" b="0" u="sng">
              <a:latin typeface="Arial"/>
              <a:ea typeface="Arial"/>
              <a:cs typeface="Arial"/>
              <a:sym typeface="Arial"/>
            </a:endParaRPr>
          </a:p>
          <a:p>
            <a:pPr marL="0" indent="0">
              <a:defRPr/>
            </a:pPr>
            <a:r>
              <a:rPr lang="en-GB"/>
              <a:t>Write the following on the white board and ask the participants explain the parts:   AB 0320 36421C</a:t>
            </a:r>
            <a:endParaRPr lang="en-GB" sz="1200">
              <a:solidFill>
                <a:schemeClr val="dk1"/>
              </a:solidFill>
              <a:latin typeface="Calibri"/>
              <a:ea typeface="Calibri"/>
              <a:cs typeface="Calibri"/>
              <a:sym typeface="Calibri"/>
            </a:endParaRPr>
          </a:p>
          <a:p>
            <a:pPr marL="0" indent="0">
              <a:defRPr/>
            </a:pPr>
            <a:r>
              <a:rPr lang="en-GB"/>
              <a:t>Include table in a hand-out for participants</a:t>
            </a:r>
            <a:endParaRPr lang="en-GB" sz="1200">
              <a:solidFill>
                <a:schemeClr val="dk1"/>
              </a:solidFill>
              <a:latin typeface="Calibri"/>
              <a:ea typeface="Calibri"/>
              <a:cs typeface="Calibri"/>
            </a:endParaRPr>
          </a:p>
          <a:p>
            <a:pPr marL="0" indent="0">
              <a:buClr>
                <a:schemeClr val="dk1"/>
              </a:buClr>
              <a:defRPr/>
            </a:pPr>
            <a:endParaRPr lang="en-GB"/>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sng" strike="noStrike" cap="none">
                <a:solidFill>
                  <a:schemeClr val="dk1"/>
                </a:solidFill>
                <a:effectLst/>
                <a:latin typeface="Calibri"/>
                <a:ea typeface="Calibri"/>
                <a:cs typeface="Calibri"/>
                <a:sym typeface="Calibri"/>
              </a:rPr>
              <a:t>References/further reading</a:t>
            </a:r>
            <a:endParaRPr lang="en-GB" sz="1200" b="0" i="0" u="sng" strike="noStrike" cap="none">
              <a:solidFill>
                <a:schemeClr val="dk1"/>
              </a:solidFill>
              <a:effectLst/>
              <a:latin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IE" sz="1200" b="1">
                <a:solidFill>
                  <a:schemeClr val="dk1"/>
                </a:solidFill>
                <a:latin typeface="Calibri"/>
                <a:ea typeface="Calibri"/>
                <a:cs typeface="Calibri"/>
                <a:sym typeface="Calibri"/>
              </a:rPr>
              <a:t>IATG 03.20 – Lotting and Batching</a:t>
            </a:r>
            <a:endParaRPr/>
          </a:p>
          <a:p>
            <a:pPr marL="0" marR="0" lvl="0" indent="0" algn="l" rtl="0">
              <a:lnSpc>
                <a:spcPct val="100000"/>
              </a:lnSpc>
              <a:spcBef>
                <a:spcPts val="0"/>
              </a:spcBef>
              <a:spcAft>
                <a:spcPts val="0"/>
              </a:spcAft>
              <a:buClr>
                <a:schemeClr val="dk1"/>
              </a:buClr>
              <a:buSzPts val="1200"/>
              <a:buFont typeface="Arial"/>
              <a:buNone/>
            </a:pPr>
            <a:endParaRPr sz="1200" b="1">
              <a:solidFill>
                <a:schemeClr val="dk1"/>
              </a:solidFill>
              <a:latin typeface="Calibri"/>
              <a:ea typeface="Calibri"/>
              <a:cs typeface="Calibri"/>
              <a:sym typeface="Calibri"/>
            </a:endParaRPr>
          </a:p>
          <a:p>
            <a:pPr marL="171450" lvl="0" indent="-95250" algn="l" rtl="0">
              <a:spcBef>
                <a:spcPts val="0"/>
              </a:spcBef>
              <a:spcAft>
                <a:spcPts val="0"/>
              </a:spcAft>
              <a:buClr>
                <a:schemeClr val="dk1"/>
              </a:buClr>
              <a:buSzPts val="1200"/>
              <a:buFont typeface="Arial"/>
              <a:buNone/>
            </a:pPr>
            <a:endParaRPr sz="1200">
              <a:solidFill>
                <a:schemeClr val="dk1"/>
              </a:solidFill>
              <a:latin typeface="Calibri"/>
              <a:ea typeface="Calibri"/>
              <a:cs typeface="Calibri"/>
              <a:sym typeface="Calibri"/>
            </a:endParaRPr>
          </a:p>
        </p:txBody>
      </p:sp>
      <p:sp>
        <p:nvSpPr>
          <p:cNvPr id="150" name="Google Shape;150;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IE"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9</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End Slide">
  <p:cSld name="Title/End Slide">
    <p:spTree>
      <p:nvGrpSpPr>
        <p:cNvPr id="1" name="Shape 10"/>
        <p:cNvGrpSpPr/>
        <p:nvPr/>
      </p:nvGrpSpPr>
      <p:grpSpPr>
        <a:xfrm>
          <a:off x="0" y="0"/>
          <a:ext cx="0" cy="0"/>
          <a:chOff x="0" y="0"/>
          <a:chExt cx="0" cy="0"/>
        </a:xfrm>
      </p:grpSpPr>
      <p:pic>
        <p:nvPicPr>
          <p:cNvPr id="2" name="Picture 1">
            <a:extLst>
              <a:ext uri="{FF2B5EF4-FFF2-40B4-BE49-F238E27FC236}">
                <a16:creationId xmlns:a16="http://schemas.microsoft.com/office/drawing/2014/main" id="{7B1D81CF-2CD5-4580-89F5-1D611DBB0669}"/>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12" name="Google Shape;12;p51"/>
          <p:cNvPicPr preferRelativeResize="0"/>
          <p:nvPr/>
        </p:nvPicPr>
        <p:blipFill rotWithShape="1">
          <a:blip r:embed="rId3">
            <a:alphaModFix/>
          </a:blip>
          <a:srcRect/>
          <a:stretch/>
        </p:blipFill>
        <p:spPr>
          <a:xfrm>
            <a:off x="127484" y="127572"/>
            <a:ext cx="800616" cy="509981"/>
          </a:xfrm>
          <a:prstGeom prst="rect">
            <a:avLst/>
          </a:prstGeom>
          <a:noFill/>
          <a:ln>
            <a:noFill/>
          </a:ln>
        </p:spPr>
      </p:pic>
      <p:sp>
        <p:nvSpPr>
          <p:cNvPr id="13" name="Google Shape;13;p51"/>
          <p:cNvSpPr/>
          <p:nvPr/>
        </p:nvSpPr>
        <p:spPr>
          <a:xfrm>
            <a:off x="1055585" y="0"/>
            <a:ext cx="3611561" cy="3338514"/>
          </a:xfrm>
          <a:prstGeom prst="downArrow">
            <a:avLst>
              <a:gd name="adj1" fmla="val 100000"/>
              <a:gd name="adj2" fmla="val 26890"/>
            </a:avLst>
          </a:prstGeom>
          <a:solidFill>
            <a:schemeClr val="accent3">
              <a:lumMod val="60000"/>
              <a:lumOff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4" name="Google Shape;14;p51"/>
          <p:cNvPicPr preferRelativeResize="0"/>
          <p:nvPr/>
        </p:nvPicPr>
        <p:blipFill rotWithShape="1">
          <a:blip r:embed="rId3">
            <a:alphaModFix/>
          </a:blip>
          <a:srcRect/>
          <a:stretch/>
        </p:blipFill>
        <p:spPr>
          <a:xfrm>
            <a:off x="127484" y="137846"/>
            <a:ext cx="800616" cy="509981"/>
          </a:xfrm>
          <a:prstGeom prst="rect">
            <a:avLst/>
          </a:prstGeom>
          <a:noFill/>
          <a:ln>
            <a:noFill/>
          </a:ln>
        </p:spPr>
      </p:pic>
      <p:sp>
        <p:nvSpPr>
          <p:cNvPr id="15" name="Google Shape;15;p51"/>
          <p:cNvSpPr txBox="1">
            <a:spLocks noGrp="1"/>
          </p:cNvSpPr>
          <p:nvPr>
            <p:ph type="body" idx="1"/>
          </p:nvPr>
        </p:nvSpPr>
        <p:spPr>
          <a:xfrm>
            <a:off x="1219558" y="382562"/>
            <a:ext cx="2916767" cy="2083237"/>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90000"/>
              </a:lnSpc>
              <a:spcBef>
                <a:spcPts val="1000"/>
              </a:spcBef>
              <a:spcAft>
                <a:spcPts val="0"/>
              </a:spcAft>
              <a:buClr>
                <a:schemeClr val="lt1"/>
              </a:buClr>
              <a:buSzPts val="2400"/>
              <a:buFont typeface="Arial"/>
              <a:buNone/>
              <a:defRPr sz="2400" b="1" i="0" u="none" strike="noStrike" cap="none">
                <a:solidFill>
                  <a:schemeClr val="lt1"/>
                </a:solidFill>
                <a:latin typeface="Arial"/>
                <a:ea typeface="Arial"/>
                <a:cs typeface="Arial"/>
                <a:sym typeface="Arial"/>
              </a:defRPr>
            </a:lvl1pPr>
            <a:lvl2pPr marL="914400" marR="0" lvl="1" indent="-228600" algn="ctr" rtl="0">
              <a:lnSpc>
                <a:spcPct val="90000"/>
              </a:lnSpc>
              <a:spcBef>
                <a:spcPts val="500"/>
              </a:spcBef>
              <a:spcAft>
                <a:spcPts val="0"/>
              </a:spcAft>
              <a:buClr>
                <a:schemeClr val="lt1"/>
              </a:buClr>
              <a:buSzPts val="2400"/>
              <a:buFont typeface="Arial"/>
              <a:buNone/>
              <a:defRPr sz="2400" b="0" i="0" u="none" strike="noStrike" cap="none">
                <a:solidFill>
                  <a:schemeClr val="lt1"/>
                </a:solidFill>
                <a:latin typeface="Arial"/>
                <a:ea typeface="Arial"/>
                <a:cs typeface="Arial"/>
                <a:sym typeface="Arial"/>
              </a:defRPr>
            </a:lvl2pPr>
            <a:lvl3pPr marL="1371600" marR="0" lvl="2" indent="-228600" algn="ctr" rtl="0">
              <a:lnSpc>
                <a:spcPct val="90000"/>
              </a:lnSpc>
              <a:spcBef>
                <a:spcPts val="500"/>
              </a:spcBef>
              <a:spcAft>
                <a:spcPts val="0"/>
              </a:spcAft>
              <a:buClr>
                <a:schemeClr val="lt1"/>
              </a:buClr>
              <a:buSzPts val="2000"/>
              <a:buFont typeface="Arial"/>
              <a:buNone/>
              <a:defRPr sz="2000" b="0" i="0" u="none" strike="noStrike" cap="none">
                <a:solidFill>
                  <a:schemeClr val="lt1"/>
                </a:solidFill>
                <a:latin typeface="Arial"/>
                <a:ea typeface="Arial"/>
                <a:cs typeface="Arial"/>
                <a:sym typeface="Arial"/>
              </a:defRPr>
            </a:lvl3pPr>
            <a:lvl4pPr marL="1828800" marR="0" lvl="3" indent="-228600" algn="ctr" rtl="0">
              <a:lnSpc>
                <a:spcPct val="90000"/>
              </a:lnSpc>
              <a:spcBef>
                <a:spcPts val="500"/>
              </a:spcBef>
              <a:spcAft>
                <a:spcPts val="0"/>
              </a:spcAft>
              <a:buClr>
                <a:schemeClr val="lt1"/>
              </a:buClr>
              <a:buSzPts val="1800"/>
              <a:buFont typeface="Arial"/>
              <a:buNone/>
              <a:defRPr sz="1800" b="0" i="0" u="none" strike="noStrike" cap="none">
                <a:solidFill>
                  <a:schemeClr val="lt1"/>
                </a:solidFill>
                <a:latin typeface="Arial"/>
                <a:ea typeface="Arial"/>
                <a:cs typeface="Arial"/>
                <a:sym typeface="Arial"/>
              </a:defRPr>
            </a:lvl4pPr>
            <a:lvl5pPr marL="2286000" marR="0" lvl="4" indent="-228600" algn="ctr" rtl="0">
              <a:lnSpc>
                <a:spcPct val="90000"/>
              </a:lnSpc>
              <a:spcBef>
                <a:spcPts val="500"/>
              </a:spcBef>
              <a:spcAft>
                <a:spcPts val="0"/>
              </a:spcAft>
              <a:buClr>
                <a:schemeClr val="lt1"/>
              </a:buClr>
              <a:buSzPts val="1800"/>
              <a:buFont typeface="Arial"/>
              <a:buNone/>
              <a:defRPr sz="18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6" name="Google Shape;16;p51"/>
          <p:cNvSpPr/>
          <p:nvPr/>
        </p:nvSpPr>
        <p:spPr>
          <a:xfrm flipH="1">
            <a:off x="3589106" y="5116531"/>
            <a:ext cx="9343121" cy="1520575"/>
          </a:xfrm>
          <a:prstGeom prst="homePlate">
            <a:avLst>
              <a:gd name="adj" fmla="val 50000"/>
            </a:avLst>
          </a:prstGeom>
          <a:solidFill>
            <a:schemeClr val="accent3">
              <a:lumMod val="60000"/>
              <a:lumOff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7" name="Google Shape;17;p51"/>
          <p:cNvSpPr txBox="1">
            <a:spLocks noGrp="1"/>
          </p:cNvSpPr>
          <p:nvPr>
            <p:ph type="body" idx="2"/>
          </p:nvPr>
        </p:nvSpPr>
        <p:spPr>
          <a:xfrm>
            <a:off x="4539662" y="5321301"/>
            <a:ext cx="8200556" cy="1154113"/>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2pPr>
            <a:lvl3pPr marL="1371600" marR="0" lvl="2"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3pPr>
            <a:lvl4pPr marL="1828800" marR="0" lvl="3"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4pPr>
            <a:lvl5pPr marL="2286000" marR="0" lvl="4"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10839505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bjective Slide">
  <p:cSld name="Objective Slide">
    <p:spTree>
      <p:nvGrpSpPr>
        <p:cNvPr id="1" name="Shape 18"/>
        <p:cNvGrpSpPr/>
        <p:nvPr/>
      </p:nvGrpSpPr>
      <p:grpSpPr>
        <a:xfrm>
          <a:off x="0" y="0"/>
          <a:ext cx="0" cy="0"/>
          <a:chOff x="0" y="0"/>
          <a:chExt cx="0" cy="0"/>
        </a:xfrm>
      </p:grpSpPr>
      <p:sp>
        <p:nvSpPr>
          <p:cNvPr id="19" name="Google Shape;19;p52"/>
          <p:cNvSpPr/>
          <p:nvPr/>
        </p:nvSpPr>
        <p:spPr>
          <a:xfrm>
            <a:off x="0" y="0"/>
            <a:ext cx="5022341" cy="6858000"/>
          </a:xfrm>
          <a:prstGeom prst="rect">
            <a:avLst/>
          </a:prstGeom>
          <a:solidFill>
            <a:srgbClr val="4F81B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Arial"/>
              <a:ea typeface="Arial"/>
              <a:cs typeface="Arial"/>
              <a:sym typeface="Arial"/>
            </a:endParaRPr>
          </a:p>
        </p:txBody>
      </p:sp>
      <p:grpSp>
        <p:nvGrpSpPr>
          <p:cNvPr id="20" name="Google Shape;20;p52"/>
          <p:cNvGrpSpPr/>
          <p:nvPr/>
        </p:nvGrpSpPr>
        <p:grpSpPr>
          <a:xfrm>
            <a:off x="5325813" y="1512278"/>
            <a:ext cx="6467604" cy="4423875"/>
            <a:chOff x="1154017" y="-431080"/>
            <a:chExt cx="2785558" cy="2642900"/>
          </a:xfrm>
        </p:grpSpPr>
        <p:sp>
          <p:nvSpPr>
            <p:cNvPr id="21" name="Google Shape;21;p52"/>
            <p:cNvSpPr/>
            <p:nvPr/>
          </p:nvSpPr>
          <p:spPr>
            <a:xfrm>
              <a:off x="1154017" y="503"/>
              <a:ext cx="2785558" cy="1671335"/>
            </a:xfrm>
            <a:prstGeom prst="rect">
              <a:avLst/>
            </a:prstGeom>
            <a:solidFill>
              <a:schemeClr val="accent1"/>
            </a:solidFill>
            <a:ln w="1905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2000"/>
                <a:buFont typeface="Arial"/>
                <a:buNone/>
              </a:pPr>
              <a:endParaRPr sz="2000" b="0" i="0" u="none" strike="noStrike" cap="none">
                <a:solidFill>
                  <a:schemeClr val="lt1"/>
                </a:solidFill>
                <a:latin typeface="Arial"/>
                <a:ea typeface="Arial"/>
                <a:cs typeface="Arial"/>
                <a:sym typeface="Arial"/>
              </a:endParaRPr>
            </a:p>
          </p:txBody>
        </p:sp>
        <p:sp>
          <p:nvSpPr>
            <p:cNvPr id="22" name="Google Shape;22;p52"/>
            <p:cNvSpPr txBox="1"/>
            <p:nvPr/>
          </p:nvSpPr>
          <p:spPr>
            <a:xfrm>
              <a:off x="1154017" y="-431080"/>
              <a:ext cx="2785558" cy="2642900"/>
            </a:xfrm>
            <a:prstGeom prst="rect">
              <a:avLst/>
            </a:prstGeom>
            <a:solidFill>
              <a:srgbClr val="4F81BD"/>
            </a:solidFill>
            <a:ln w="19050" cap="flat" cmpd="sng">
              <a:solidFill>
                <a:schemeClr val="lt1"/>
              </a:solidFill>
              <a:prstDash val="solid"/>
              <a:miter lim="800000"/>
              <a:headEnd type="none" w="sm" len="sm"/>
              <a:tailEnd type="none" w="sm" len="sm"/>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None/>
              </a:pPr>
              <a:endParaRPr sz="3000" b="0" i="0" u="none" strike="noStrike" cap="none">
                <a:solidFill>
                  <a:schemeClr val="lt1"/>
                </a:solidFill>
                <a:latin typeface="Arial"/>
                <a:ea typeface="Arial"/>
                <a:cs typeface="Arial"/>
                <a:sym typeface="Arial"/>
              </a:endParaRPr>
            </a:p>
          </p:txBody>
        </p:sp>
      </p:grpSp>
      <p:pic>
        <p:nvPicPr>
          <p:cNvPr id="23" name="Google Shape;23;p52"/>
          <p:cNvPicPr preferRelativeResize="0"/>
          <p:nvPr/>
        </p:nvPicPr>
        <p:blipFill rotWithShape="1">
          <a:blip r:embed="rId2">
            <a:alphaModFix/>
          </a:blip>
          <a:srcRect/>
          <a:stretch/>
        </p:blipFill>
        <p:spPr>
          <a:xfrm>
            <a:off x="113784" y="76201"/>
            <a:ext cx="800616" cy="509981"/>
          </a:xfrm>
          <a:prstGeom prst="rect">
            <a:avLst/>
          </a:prstGeom>
          <a:noFill/>
          <a:ln>
            <a:noFill/>
          </a:ln>
        </p:spPr>
      </p:pic>
      <p:cxnSp>
        <p:nvCxnSpPr>
          <p:cNvPr id="24" name="Google Shape;24;p52"/>
          <p:cNvCxnSpPr/>
          <p:nvPr/>
        </p:nvCxnSpPr>
        <p:spPr>
          <a:xfrm rot="10800000">
            <a:off x="825500" y="2971800"/>
            <a:ext cx="0" cy="914400"/>
          </a:xfrm>
          <a:prstGeom prst="straightConnector1">
            <a:avLst/>
          </a:prstGeom>
          <a:noFill/>
          <a:ln w="19050" cap="flat" cmpd="sng">
            <a:solidFill>
              <a:srgbClr val="FFFFFF">
                <a:alpha val="80000"/>
              </a:srgbClr>
            </a:solidFill>
            <a:prstDash val="solid"/>
            <a:round/>
            <a:headEnd type="none" w="sm" len="sm"/>
            <a:tailEnd type="none" w="sm" len="sm"/>
          </a:ln>
        </p:spPr>
      </p:cxnSp>
      <p:sp>
        <p:nvSpPr>
          <p:cNvPr id="25" name="Google Shape;25;p52"/>
          <p:cNvSpPr txBox="1">
            <a:spLocks noGrp="1"/>
          </p:cNvSpPr>
          <p:nvPr>
            <p:ph type="title"/>
          </p:nvPr>
        </p:nvSpPr>
        <p:spPr>
          <a:xfrm>
            <a:off x="1021883" y="712269"/>
            <a:ext cx="3651915" cy="5502264"/>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6" name="Google Shape;26;p52"/>
          <p:cNvSpPr txBox="1">
            <a:spLocks noGrp="1"/>
          </p:cNvSpPr>
          <p:nvPr>
            <p:ph type="body" idx="1"/>
          </p:nvPr>
        </p:nvSpPr>
        <p:spPr>
          <a:xfrm>
            <a:off x="5486401" y="1655763"/>
            <a:ext cx="6161617" cy="4189412"/>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90000"/>
              </a:lnSpc>
              <a:spcBef>
                <a:spcPts val="10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1pPr>
            <a:lvl2pPr marL="914400" marR="0" lvl="1"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2pPr>
            <a:lvl3pPr marL="1371600" marR="0" lvl="2"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3pPr>
            <a:lvl4pPr marL="1828800" marR="0" lvl="3"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4pPr>
            <a:lvl5pPr marL="2286000" marR="0" lvl="4"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17770907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Lesson Overview/KLP Slide">
  <p:cSld name="Lesson Overview/KLP Slide">
    <p:spTree>
      <p:nvGrpSpPr>
        <p:cNvPr id="1" name="Shape 27"/>
        <p:cNvGrpSpPr/>
        <p:nvPr/>
      </p:nvGrpSpPr>
      <p:grpSpPr>
        <a:xfrm>
          <a:off x="0" y="0"/>
          <a:ext cx="0" cy="0"/>
          <a:chOff x="0" y="0"/>
          <a:chExt cx="0" cy="0"/>
        </a:xfrm>
      </p:grpSpPr>
      <p:sp>
        <p:nvSpPr>
          <p:cNvPr id="28" name="Google Shape;28;p53"/>
          <p:cNvSpPr/>
          <p:nvPr/>
        </p:nvSpPr>
        <p:spPr>
          <a:xfrm>
            <a:off x="0" y="0"/>
            <a:ext cx="5022341" cy="6858000"/>
          </a:xfrm>
          <a:prstGeom prst="rect">
            <a:avLst/>
          </a:prstGeom>
          <a:solidFill>
            <a:srgbClr val="4F81B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29" name="Google Shape;29;p53"/>
          <p:cNvCxnSpPr/>
          <p:nvPr/>
        </p:nvCxnSpPr>
        <p:spPr>
          <a:xfrm rot="10800000">
            <a:off x="825500" y="2971800"/>
            <a:ext cx="0" cy="914400"/>
          </a:xfrm>
          <a:prstGeom prst="straightConnector1">
            <a:avLst/>
          </a:prstGeom>
          <a:noFill/>
          <a:ln w="19050" cap="flat" cmpd="sng">
            <a:solidFill>
              <a:srgbClr val="FFFFFF">
                <a:alpha val="80000"/>
              </a:srgbClr>
            </a:solidFill>
            <a:prstDash val="solid"/>
            <a:round/>
            <a:headEnd type="none" w="sm" len="sm"/>
            <a:tailEnd type="none" w="sm" len="sm"/>
          </a:ln>
        </p:spPr>
      </p:cxnSp>
      <p:sp>
        <p:nvSpPr>
          <p:cNvPr id="30" name="Google Shape;30;p53"/>
          <p:cNvSpPr txBox="1">
            <a:spLocks noGrp="1"/>
          </p:cNvSpPr>
          <p:nvPr>
            <p:ph type="title"/>
          </p:nvPr>
        </p:nvSpPr>
        <p:spPr>
          <a:xfrm>
            <a:off x="1021883" y="712269"/>
            <a:ext cx="3651915" cy="5502264"/>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31" name="Google Shape;31;p53"/>
          <p:cNvPicPr preferRelativeResize="0"/>
          <p:nvPr/>
        </p:nvPicPr>
        <p:blipFill rotWithShape="1">
          <a:blip r:embed="rId2">
            <a:alphaModFix/>
          </a:blip>
          <a:srcRect/>
          <a:stretch/>
        </p:blipFill>
        <p:spPr>
          <a:xfrm>
            <a:off x="113784" y="76201"/>
            <a:ext cx="800616" cy="509981"/>
          </a:xfrm>
          <a:prstGeom prst="rect">
            <a:avLst/>
          </a:prstGeom>
          <a:noFill/>
          <a:ln>
            <a:noFill/>
          </a:ln>
        </p:spPr>
      </p:pic>
      <p:sp>
        <p:nvSpPr>
          <p:cNvPr id="32" name="Google Shape;32;p53"/>
          <p:cNvSpPr>
            <a:spLocks noGrp="1"/>
          </p:cNvSpPr>
          <p:nvPr>
            <p:ph type="dgm" idx="2"/>
          </p:nvPr>
        </p:nvSpPr>
        <p:spPr>
          <a:xfrm>
            <a:off x="5321301" y="712789"/>
            <a:ext cx="6540500" cy="5762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2637033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KLP Title Slide">
  <p:cSld name="KLP Title Slide">
    <p:spTree>
      <p:nvGrpSpPr>
        <p:cNvPr id="1" name="Shape 33"/>
        <p:cNvGrpSpPr/>
        <p:nvPr/>
      </p:nvGrpSpPr>
      <p:grpSpPr>
        <a:xfrm>
          <a:off x="0" y="0"/>
          <a:ext cx="0" cy="0"/>
          <a:chOff x="0" y="0"/>
          <a:chExt cx="0" cy="0"/>
        </a:xfrm>
      </p:grpSpPr>
      <p:sp>
        <p:nvSpPr>
          <p:cNvPr id="34" name="Google Shape;34;p54"/>
          <p:cNvSpPr/>
          <p:nvPr/>
        </p:nvSpPr>
        <p:spPr>
          <a:xfrm>
            <a:off x="517979" y="476779"/>
            <a:ext cx="7813488" cy="5920653"/>
          </a:xfrm>
          <a:prstGeom prst="rect">
            <a:avLst/>
          </a:prstGeom>
          <a:solidFill>
            <a:srgbClr val="4F81BD"/>
          </a:solidFill>
          <a:ln>
            <a:noFill/>
          </a:ln>
          <a:effectLst>
            <a:outerShdw blurRad="40000" dist="23000" dir="5400000" rotWithShape="0">
              <a:srgbClr val="000000">
                <a:alpha val="34509"/>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 name="Google Shape;35;p54"/>
          <p:cNvSpPr/>
          <p:nvPr/>
        </p:nvSpPr>
        <p:spPr>
          <a:xfrm>
            <a:off x="8505740" y="476779"/>
            <a:ext cx="3168283" cy="5920653"/>
          </a:xfrm>
          <a:prstGeom prst="rect">
            <a:avLst/>
          </a:prstGeom>
          <a:solidFill>
            <a:srgbClr val="DDD9C4"/>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36" name="Google Shape;36;p54"/>
          <p:cNvCxnSpPr/>
          <p:nvPr/>
        </p:nvCxnSpPr>
        <p:spPr>
          <a:xfrm>
            <a:off x="3500120" y="4424906"/>
            <a:ext cx="3962400" cy="0"/>
          </a:xfrm>
          <a:prstGeom prst="straightConnector1">
            <a:avLst/>
          </a:prstGeom>
          <a:noFill/>
          <a:ln w="19050" cap="flat" cmpd="sng">
            <a:solidFill>
              <a:srgbClr val="FFFFFF">
                <a:alpha val="80000"/>
              </a:srgbClr>
            </a:solidFill>
            <a:prstDash val="solid"/>
            <a:round/>
            <a:headEnd type="none" w="sm" len="sm"/>
            <a:tailEnd type="none" w="sm" len="sm"/>
          </a:ln>
        </p:spPr>
      </p:cxnSp>
      <p:sp>
        <p:nvSpPr>
          <p:cNvPr id="37" name="Google Shape;37;p54"/>
          <p:cNvSpPr txBox="1">
            <a:spLocks noGrp="1"/>
          </p:cNvSpPr>
          <p:nvPr>
            <p:ph type="body" idx="1"/>
          </p:nvPr>
        </p:nvSpPr>
        <p:spPr>
          <a:xfrm>
            <a:off x="1894418" y="1865871"/>
            <a:ext cx="5734049" cy="2285443"/>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1pPr>
            <a:lvl2pPr marL="914400" marR="0" lvl="1"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2pPr>
            <a:lvl3pPr marL="1371600" marR="0" lvl="2"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3pPr>
            <a:lvl4pPr marL="1828800" marR="0" lvl="3"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4pPr>
            <a:lvl5pPr marL="2286000" marR="0" lvl="4"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1879315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Grey Background Main Body Slide">
  <p:cSld name="Grey Background Main Body Slide">
    <p:spTree>
      <p:nvGrpSpPr>
        <p:cNvPr id="1" name="Shape 38"/>
        <p:cNvGrpSpPr/>
        <p:nvPr/>
      </p:nvGrpSpPr>
      <p:grpSpPr>
        <a:xfrm>
          <a:off x="0" y="0"/>
          <a:ext cx="0" cy="0"/>
          <a:chOff x="0" y="0"/>
          <a:chExt cx="0" cy="0"/>
        </a:xfrm>
      </p:grpSpPr>
      <p:sp>
        <p:nvSpPr>
          <p:cNvPr id="39" name="Google Shape;39;p55"/>
          <p:cNvSpPr/>
          <p:nvPr/>
        </p:nvSpPr>
        <p:spPr>
          <a:xfrm>
            <a:off x="197708" y="160638"/>
            <a:ext cx="11829535" cy="6586151"/>
          </a:xfrm>
          <a:prstGeom prst="rect">
            <a:avLst/>
          </a:prstGeom>
          <a:solidFill>
            <a:schemeClr val="dk1">
              <a:alpha val="9411"/>
            </a:schemeClr>
          </a:solidFill>
          <a:ln w="127000" cap="sq" cmpd="thinThick">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3600"/>
              <a:buFont typeface="Arial"/>
              <a:buNone/>
            </a:pPr>
            <a:endParaRPr sz="3600" b="0" i="0" u="none" strike="noStrike" cap="none">
              <a:solidFill>
                <a:schemeClr val="lt1"/>
              </a:solidFill>
              <a:latin typeface="Calibri"/>
              <a:ea typeface="Calibri"/>
              <a:cs typeface="Calibri"/>
              <a:sym typeface="Calibri"/>
            </a:endParaRPr>
          </a:p>
        </p:txBody>
      </p:sp>
      <p:sp>
        <p:nvSpPr>
          <p:cNvPr id="40" name="Google Shape;40;p55"/>
          <p:cNvSpPr txBox="1">
            <a:spLocks noGrp="1"/>
          </p:cNvSpPr>
          <p:nvPr>
            <p:ph type="title"/>
          </p:nvPr>
        </p:nvSpPr>
        <p:spPr>
          <a:xfrm>
            <a:off x="839788" y="365127"/>
            <a:ext cx="105156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rgbClr val="4F81BD"/>
              </a:buClr>
              <a:buSzPts val="4400"/>
              <a:buFont typeface="Arial"/>
              <a:buNone/>
              <a:defRPr sz="4400" b="0" i="0" u="none" strike="noStrike" cap="none">
                <a:solidFill>
                  <a:srgbClr val="4F81BD"/>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1" name="Google Shape;41;p55"/>
          <p:cNvSpPr txBox="1">
            <a:spLocks noGrp="1"/>
          </p:cNvSpPr>
          <p:nvPr>
            <p:ph type="body" idx="1"/>
          </p:nvPr>
        </p:nvSpPr>
        <p:spPr>
          <a:xfrm>
            <a:off x="839789" y="1895179"/>
            <a:ext cx="10515599" cy="4294485"/>
          </a:xfrm>
          <a:prstGeom prst="rect">
            <a:avLst/>
          </a:prstGeom>
          <a:noFill/>
          <a:ln>
            <a:noFill/>
          </a:ln>
        </p:spPr>
        <p:txBody>
          <a:bodyPr spcFirstLastPara="1" wrap="square" lIns="91425" tIns="45700" rIns="91425" bIns="45700" anchor="t" anchorCtr="0">
            <a:noAutofit/>
          </a:bodyPr>
          <a:lstStyle>
            <a:lvl1pPr marL="457200" marR="0" lvl="0" indent="-457200" algn="l" rtl="0">
              <a:lnSpc>
                <a:spcPct val="90000"/>
              </a:lnSpc>
              <a:spcBef>
                <a:spcPts val="10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1pPr>
            <a:lvl2pPr marL="914400" marR="0" lvl="1"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L="1371600" marR="0" lvl="2"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3pPr>
            <a:lvl4pPr marL="1828800" marR="0" lvl="3"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4pPr>
            <a:lvl5pPr marL="2286000" marR="0" lvl="4"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42" name="Google Shape;42;p55"/>
          <p:cNvPicPr preferRelativeResize="0"/>
          <p:nvPr/>
        </p:nvPicPr>
        <p:blipFill rotWithShape="1">
          <a:blip r:embed="rId2">
            <a:alphaModFix/>
          </a:blip>
          <a:srcRect/>
          <a:stretch/>
        </p:blipFill>
        <p:spPr>
          <a:xfrm>
            <a:off x="316364" y="258174"/>
            <a:ext cx="800616" cy="509981"/>
          </a:xfrm>
          <a:prstGeom prst="rect">
            <a:avLst/>
          </a:prstGeom>
          <a:noFill/>
          <a:ln>
            <a:noFill/>
          </a:ln>
        </p:spPr>
      </p:pic>
    </p:spTree>
    <p:extLst>
      <p:ext uri="{BB962C8B-B14F-4D97-AF65-F5344CB8AC3E}">
        <p14:creationId xmlns:p14="http://schemas.microsoft.com/office/powerpoint/2010/main" val="30719986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White Background Main Body Slide">
  <p:cSld name="White Background Main Body Slide">
    <p:spTree>
      <p:nvGrpSpPr>
        <p:cNvPr id="1" name="Shape 43"/>
        <p:cNvGrpSpPr/>
        <p:nvPr/>
      </p:nvGrpSpPr>
      <p:grpSpPr>
        <a:xfrm>
          <a:off x="0" y="0"/>
          <a:ext cx="0" cy="0"/>
          <a:chOff x="0" y="0"/>
          <a:chExt cx="0" cy="0"/>
        </a:xfrm>
      </p:grpSpPr>
      <p:sp>
        <p:nvSpPr>
          <p:cNvPr id="44" name="Google Shape;44;p56"/>
          <p:cNvSpPr txBox="1">
            <a:spLocks noGrp="1"/>
          </p:cNvSpPr>
          <p:nvPr>
            <p:ph type="body" idx="1"/>
          </p:nvPr>
        </p:nvSpPr>
        <p:spPr>
          <a:xfrm>
            <a:off x="6172200" y="1825625"/>
            <a:ext cx="5181600" cy="435133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45" name="Google Shape;45;p56"/>
          <p:cNvPicPr preferRelativeResize="0"/>
          <p:nvPr/>
        </p:nvPicPr>
        <p:blipFill rotWithShape="1">
          <a:blip r:embed="rId2">
            <a:alphaModFix/>
          </a:blip>
          <a:srcRect/>
          <a:stretch/>
        </p:blipFill>
        <p:spPr>
          <a:xfrm>
            <a:off x="113784" y="76201"/>
            <a:ext cx="800616" cy="509981"/>
          </a:xfrm>
          <a:prstGeom prst="rect">
            <a:avLst/>
          </a:prstGeom>
          <a:noFill/>
          <a:ln>
            <a:noFill/>
          </a:ln>
        </p:spPr>
      </p:pic>
      <p:sp>
        <p:nvSpPr>
          <p:cNvPr id="46" name="Google Shape;46;p56"/>
          <p:cNvSpPr txBox="1">
            <a:spLocks noGrp="1"/>
          </p:cNvSpPr>
          <p:nvPr>
            <p:ph type="title"/>
          </p:nvPr>
        </p:nvSpPr>
        <p:spPr>
          <a:xfrm>
            <a:off x="838200" y="365126"/>
            <a:ext cx="10515600" cy="1325563"/>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rgbClr val="4F81BD"/>
              </a:buClr>
              <a:buSzPts val="4400"/>
              <a:buFont typeface="Arial"/>
              <a:buNone/>
              <a:defRPr sz="4400" b="0" i="0" u="none" strike="noStrike" cap="none">
                <a:solidFill>
                  <a:srgbClr val="4F81BD"/>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extLst>
      <p:ext uri="{BB962C8B-B14F-4D97-AF65-F5344CB8AC3E}">
        <p14:creationId xmlns:p14="http://schemas.microsoft.com/office/powerpoint/2010/main" val="35035287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Questions Slide">
  <p:cSld name="Questions Slide">
    <p:spTree>
      <p:nvGrpSpPr>
        <p:cNvPr id="1" name="Shape 47"/>
        <p:cNvGrpSpPr/>
        <p:nvPr/>
      </p:nvGrpSpPr>
      <p:grpSpPr>
        <a:xfrm>
          <a:off x="0" y="0"/>
          <a:ext cx="0" cy="0"/>
          <a:chOff x="0" y="0"/>
          <a:chExt cx="0" cy="0"/>
        </a:xfrm>
      </p:grpSpPr>
      <p:sp>
        <p:nvSpPr>
          <p:cNvPr id="48" name="Google Shape;48;p57"/>
          <p:cNvSpPr/>
          <p:nvPr/>
        </p:nvSpPr>
        <p:spPr>
          <a:xfrm>
            <a:off x="7780525" y="0"/>
            <a:ext cx="4411475" cy="6858000"/>
          </a:xfrm>
          <a:prstGeom prst="rect">
            <a:avLst/>
          </a:prstGeom>
          <a:solidFill>
            <a:srgbClr val="4F81BD">
              <a:alpha val="80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9" name="Google Shape;49;p57"/>
          <p:cNvSpPr/>
          <p:nvPr/>
        </p:nvSpPr>
        <p:spPr>
          <a:xfrm>
            <a:off x="0" y="0"/>
            <a:ext cx="7780525" cy="6858000"/>
          </a:xfrm>
          <a:prstGeom prst="rect">
            <a:avLst/>
          </a:prstGeom>
          <a:solidFill>
            <a:schemeClr val="dk1">
              <a:alpha val="8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50" name="Google Shape;50;p57"/>
          <p:cNvPicPr preferRelativeResize="0"/>
          <p:nvPr/>
        </p:nvPicPr>
        <p:blipFill rotWithShape="1">
          <a:blip r:embed="rId2">
            <a:alphaModFix/>
          </a:blip>
          <a:srcRect/>
          <a:stretch/>
        </p:blipFill>
        <p:spPr>
          <a:xfrm>
            <a:off x="113784" y="76201"/>
            <a:ext cx="800616" cy="509981"/>
          </a:xfrm>
          <a:prstGeom prst="rect">
            <a:avLst/>
          </a:prstGeom>
          <a:noFill/>
          <a:ln>
            <a:noFill/>
          </a:ln>
        </p:spPr>
      </p:pic>
      <p:sp>
        <p:nvSpPr>
          <p:cNvPr id="51" name="Google Shape;51;p57"/>
          <p:cNvSpPr txBox="1">
            <a:spLocks noGrp="1"/>
          </p:cNvSpPr>
          <p:nvPr>
            <p:ph type="title"/>
          </p:nvPr>
        </p:nvSpPr>
        <p:spPr>
          <a:xfrm>
            <a:off x="225304" y="965200"/>
            <a:ext cx="7329917" cy="4927601"/>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extLst>
      <p:ext uri="{BB962C8B-B14F-4D97-AF65-F5344CB8AC3E}">
        <p14:creationId xmlns:p14="http://schemas.microsoft.com/office/powerpoint/2010/main" val="29451607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extLst>
      <p:ext uri="{BB962C8B-B14F-4D97-AF65-F5344CB8AC3E}">
        <p14:creationId xmlns:p14="http://schemas.microsoft.com/office/powerpoint/2010/main" val="2427660287"/>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6.sv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6.sv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5.xml"/><Relationship Id="rId5" Type="http://schemas.openxmlformats.org/officeDocument/2006/relationships/image" Target="../media/image14.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5.xml"/><Relationship Id="rId4" Type="http://schemas.openxmlformats.org/officeDocument/2006/relationships/image" Target="../media/image6.sv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5.xml"/><Relationship Id="rId1" Type="http://schemas.openxmlformats.org/officeDocument/2006/relationships/slideLayout" Target="../slideLayouts/slideLayout5.xml"/><Relationship Id="rId5" Type="http://schemas.openxmlformats.org/officeDocument/2006/relationships/image" Target="../media/image6.svg"/><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6.xml"/><Relationship Id="rId1" Type="http://schemas.openxmlformats.org/officeDocument/2006/relationships/slideLayout" Target="../slideLayouts/slideLayout5.xml"/><Relationship Id="rId5" Type="http://schemas.openxmlformats.org/officeDocument/2006/relationships/image" Target="../media/image6.svg"/><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7.xml"/><Relationship Id="rId1" Type="http://schemas.openxmlformats.org/officeDocument/2006/relationships/slideLayout" Target="../slideLayouts/slideLayout5.xml"/><Relationship Id="rId5" Type="http://schemas.openxmlformats.org/officeDocument/2006/relationships/image" Target="../media/image6.svg"/><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8.xml"/><Relationship Id="rId1" Type="http://schemas.openxmlformats.org/officeDocument/2006/relationships/slideLayout" Target="../slideLayouts/slideLayout5.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9.xml"/><Relationship Id="rId1" Type="http://schemas.openxmlformats.org/officeDocument/2006/relationships/slideLayout" Target="../slideLayouts/slideLayout5.xml"/><Relationship Id="rId6" Type="http://schemas.openxmlformats.org/officeDocument/2006/relationships/image" Target="../media/image23.png"/><Relationship Id="rId5" Type="http://schemas.openxmlformats.org/officeDocument/2006/relationships/image" Target="../media/image6.svg"/><Relationship Id="rId4" Type="http://schemas.openxmlformats.org/officeDocument/2006/relationships/image" Target="../media/image5.png"/></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0.xml"/><Relationship Id="rId1" Type="http://schemas.openxmlformats.org/officeDocument/2006/relationships/slideLayout" Target="../slideLayouts/slideLayout5.xml"/><Relationship Id="rId4" Type="http://schemas.openxmlformats.org/officeDocument/2006/relationships/image" Target="../media/image6.svg"/></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8.xml"/><Relationship Id="rId1" Type="http://schemas.openxmlformats.org/officeDocument/2006/relationships/slideLayout" Target="../slideLayouts/slideLayout5.xml"/><Relationship Id="rId5" Type="http://schemas.openxmlformats.org/officeDocument/2006/relationships/image" Target="../media/image6.sv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6.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6.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7" name="Google Shape;57;p1"/>
          <p:cNvSpPr txBox="1">
            <a:spLocks noGrp="1"/>
          </p:cNvSpPr>
          <p:nvPr>
            <p:ph type="body" idx="1"/>
          </p:nvPr>
        </p:nvSpPr>
        <p:spPr>
          <a:xfrm>
            <a:off x="2438669" y="382562"/>
            <a:ext cx="2187575" cy="2083237"/>
          </a:xfrm>
          <a:prstGeom prst="rect">
            <a:avLst/>
          </a:prstGeom>
          <a:noFill/>
          <a:ln>
            <a:noFill/>
          </a:ln>
        </p:spPr>
        <p:txBody>
          <a:bodyPr spcFirstLastPara="1" wrap="square" lIns="91425" tIns="45700" rIns="91425" bIns="45700" anchor="t" anchorCtr="0">
            <a:noAutofit/>
          </a:bodyPr>
          <a:lstStyle/>
          <a:p>
            <a:pPr marL="0" indent="0">
              <a:spcBef>
                <a:spcPts val="0"/>
              </a:spcBef>
              <a:buClr>
                <a:srgbClr val="FFFFFF"/>
              </a:buClr>
            </a:pPr>
            <a:r>
              <a:rPr lang="en-IE">
                <a:solidFill>
                  <a:srgbClr val="FFFFFF"/>
                </a:solidFill>
              </a:rPr>
              <a:t>Weapons and Ammunition Management in UN Peace Operations</a:t>
            </a:r>
          </a:p>
        </p:txBody>
      </p:sp>
      <p:sp>
        <p:nvSpPr>
          <p:cNvPr id="58" name="Google Shape;58;p1"/>
          <p:cNvSpPr txBox="1">
            <a:spLocks noGrp="1"/>
          </p:cNvSpPr>
          <p:nvPr>
            <p:ph type="body" idx="2"/>
          </p:nvPr>
        </p:nvSpPr>
        <p:spPr>
          <a:xfrm>
            <a:off x="4928747" y="5321301"/>
            <a:ext cx="6150417" cy="1154113"/>
          </a:xfrm>
          <a:prstGeom prst="rect">
            <a:avLst/>
          </a:prstGeom>
          <a:noFill/>
          <a:ln>
            <a:noFill/>
          </a:ln>
        </p:spPr>
        <p:txBody>
          <a:bodyPr spcFirstLastPara="1" wrap="square" lIns="91425" tIns="45700" rIns="91425" bIns="45700" anchor="t" anchorCtr="0">
            <a:noAutofit/>
          </a:bodyPr>
          <a:lstStyle/>
          <a:p>
            <a:pPr marL="0" indent="0">
              <a:spcBef>
                <a:spcPts val="0"/>
              </a:spcBef>
            </a:pPr>
            <a:r>
              <a:rPr lang="en-IE" b="1"/>
              <a:t>Understanding Ammunition Management </a:t>
            </a:r>
            <a:endParaRPr b="1"/>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12"/>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IE"/>
              <a:t>Allocation of Lot Numbers</a:t>
            </a:r>
            <a:br>
              <a:rPr lang="en-IE"/>
            </a:br>
            <a:endParaRPr/>
          </a:p>
        </p:txBody>
      </p:sp>
      <p:sp>
        <p:nvSpPr>
          <p:cNvPr id="161" name="Google Shape;161;p12"/>
          <p:cNvSpPr txBox="1">
            <a:spLocks noGrp="1"/>
          </p:cNvSpPr>
          <p:nvPr>
            <p:ph type="body" idx="1"/>
          </p:nvPr>
        </p:nvSpPr>
        <p:spPr>
          <a:xfrm>
            <a:off x="2153842" y="1243014"/>
            <a:ext cx="7886699" cy="4946650"/>
          </a:xfrm>
          <a:prstGeom prst="rect">
            <a:avLst/>
          </a:prstGeom>
          <a:noFill/>
          <a:ln>
            <a:noFill/>
          </a:ln>
        </p:spPr>
        <p:txBody>
          <a:bodyPr spcFirstLastPara="1" wrap="square" lIns="91425" tIns="45700" rIns="91425" bIns="45700" anchor="t" anchorCtr="0">
            <a:noAutofit/>
          </a:bodyPr>
          <a:lstStyle/>
          <a:p>
            <a:pPr marL="0" indent="0">
              <a:buSzPts val="2800"/>
              <a:buNone/>
            </a:pPr>
            <a:r>
              <a:rPr lang="en-IE" sz="2800"/>
              <a:t>- For Propellants</a:t>
            </a:r>
            <a:endParaRPr/>
          </a:p>
          <a:p>
            <a:pPr marL="0" indent="0">
              <a:buSzPts val="1800"/>
              <a:buNone/>
            </a:pPr>
            <a:endParaRPr sz="1800"/>
          </a:p>
          <a:p>
            <a:pPr marL="685800" lvl="1" indent="0">
              <a:buNone/>
            </a:pPr>
            <a:endParaRPr/>
          </a:p>
        </p:txBody>
      </p:sp>
      <p:graphicFrame>
        <p:nvGraphicFramePr>
          <p:cNvPr id="162" name="Google Shape;162;p12"/>
          <p:cNvGraphicFramePr/>
          <p:nvPr/>
        </p:nvGraphicFramePr>
        <p:xfrm>
          <a:off x="1970173" y="1808313"/>
          <a:ext cx="8251655" cy="4332866"/>
        </p:xfrm>
        <a:graphic>
          <a:graphicData uri="http://schemas.openxmlformats.org/drawingml/2006/table">
            <a:tbl>
              <a:tblPr firstRow="1" firstCol="1" lastRow="1" lastCol="1" bandRow="1" bandCol="1">
                <a:noFill/>
              </a:tblPr>
              <a:tblGrid>
                <a:gridCol w="1189673">
                  <a:extLst>
                    <a:ext uri="{9D8B030D-6E8A-4147-A177-3AD203B41FA5}">
                      <a16:colId xmlns:a16="http://schemas.microsoft.com/office/drawing/2014/main" val="20000"/>
                    </a:ext>
                  </a:extLst>
                </a:gridCol>
                <a:gridCol w="1406770">
                  <a:extLst>
                    <a:ext uri="{9D8B030D-6E8A-4147-A177-3AD203B41FA5}">
                      <a16:colId xmlns:a16="http://schemas.microsoft.com/office/drawing/2014/main" val="20001"/>
                    </a:ext>
                  </a:extLst>
                </a:gridCol>
                <a:gridCol w="1193332">
                  <a:extLst>
                    <a:ext uri="{9D8B030D-6E8A-4147-A177-3AD203B41FA5}">
                      <a16:colId xmlns:a16="http://schemas.microsoft.com/office/drawing/2014/main" val="20002"/>
                    </a:ext>
                  </a:extLst>
                </a:gridCol>
                <a:gridCol w="1535800">
                  <a:extLst>
                    <a:ext uri="{9D8B030D-6E8A-4147-A177-3AD203B41FA5}">
                      <a16:colId xmlns:a16="http://schemas.microsoft.com/office/drawing/2014/main" val="20003"/>
                    </a:ext>
                  </a:extLst>
                </a:gridCol>
                <a:gridCol w="886264">
                  <a:extLst>
                    <a:ext uri="{9D8B030D-6E8A-4147-A177-3AD203B41FA5}">
                      <a16:colId xmlns:a16="http://schemas.microsoft.com/office/drawing/2014/main" val="20004"/>
                    </a:ext>
                  </a:extLst>
                </a:gridCol>
                <a:gridCol w="2039816">
                  <a:extLst>
                    <a:ext uri="{9D8B030D-6E8A-4147-A177-3AD203B41FA5}">
                      <a16:colId xmlns:a16="http://schemas.microsoft.com/office/drawing/2014/main" val="20005"/>
                    </a:ext>
                  </a:extLst>
                </a:gridCol>
              </a:tblGrid>
              <a:tr h="255050">
                <a:tc>
                  <a:txBody>
                    <a:bodyPr/>
                    <a:lstStyle/>
                    <a:p>
                      <a:pPr marL="0" marR="0" lvl="0" indent="0" algn="ctr" rtl="0">
                        <a:spcBef>
                          <a:spcPts val="0"/>
                        </a:spcBef>
                        <a:spcAft>
                          <a:spcPts val="0"/>
                        </a:spcAft>
                        <a:buNone/>
                      </a:pPr>
                      <a:r>
                        <a:rPr lang="en-IE" sz="1400">
                          <a:solidFill>
                            <a:schemeClr val="lt1"/>
                          </a:solidFill>
                          <a:latin typeface="Times New Roman"/>
                          <a:ea typeface="Times New Roman"/>
                          <a:cs typeface="Times New Roman"/>
                          <a:sym typeface="Times New Roman"/>
                        </a:rPr>
                        <a:t> </a:t>
                      </a:r>
                      <a:endParaRPr sz="1400">
                        <a:solidFill>
                          <a:schemeClr val="lt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2"/>
                    </a:solidFill>
                  </a:tcPr>
                </a:tc>
                <a:tc>
                  <a:txBody>
                    <a:bodyPr/>
                    <a:lstStyle/>
                    <a:p>
                      <a:pPr marL="177800" marR="59689" lvl="0" indent="-104140" algn="ctr" rtl="0">
                        <a:spcBef>
                          <a:spcPts val="0"/>
                        </a:spcBef>
                        <a:spcAft>
                          <a:spcPts val="0"/>
                        </a:spcAft>
                        <a:buNone/>
                      </a:pPr>
                      <a:r>
                        <a:rPr lang="en-IE" sz="1400" b="1">
                          <a:solidFill>
                            <a:schemeClr val="lt1"/>
                          </a:solidFill>
                          <a:latin typeface="Arial"/>
                          <a:ea typeface="Arial"/>
                          <a:cs typeface="Arial"/>
                          <a:sym typeface="Arial"/>
                        </a:rPr>
                        <a:t>Manufacturers Monogram</a:t>
                      </a:r>
                      <a:endParaRPr sz="1400">
                        <a:solidFill>
                          <a:schemeClr val="lt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2"/>
                    </a:solidFill>
                  </a:tcPr>
                </a:tc>
                <a:tc>
                  <a:txBody>
                    <a:bodyPr/>
                    <a:lstStyle/>
                    <a:p>
                      <a:pPr marL="68580" marR="55880" lvl="0" indent="147320" algn="ctr" rtl="0">
                        <a:spcBef>
                          <a:spcPts val="0"/>
                        </a:spcBef>
                        <a:spcAft>
                          <a:spcPts val="0"/>
                        </a:spcAft>
                        <a:buNone/>
                      </a:pPr>
                      <a:r>
                        <a:rPr lang="en-IE" sz="1400">
                          <a:solidFill>
                            <a:schemeClr val="lt1"/>
                          </a:solidFill>
                          <a:latin typeface="Arial"/>
                          <a:ea typeface="Arial"/>
                          <a:cs typeface="Arial"/>
                          <a:sym typeface="Arial"/>
                        </a:rPr>
                        <a:t>Date of Assembly or   Manufacture</a:t>
                      </a:r>
                      <a:endParaRPr sz="1400">
                        <a:solidFill>
                          <a:schemeClr val="lt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2"/>
                    </a:solidFill>
                  </a:tcPr>
                </a:tc>
                <a:tc>
                  <a:txBody>
                    <a:bodyPr/>
                    <a:lstStyle/>
                    <a:p>
                      <a:pPr marL="140335" marR="133985" lvl="0" indent="-1905" algn="ctr" rtl="0">
                        <a:spcBef>
                          <a:spcPts val="0"/>
                        </a:spcBef>
                        <a:spcAft>
                          <a:spcPts val="0"/>
                        </a:spcAft>
                        <a:buNone/>
                      </a:pPr>
                      <a:r>
                        <a:rPr lang="en-IE" sz="1400" b="1">
                          <a:solidFill>
                            <a:schemeClr val="lt1"/>
                          </a:solidFill>
                          <a:latin typeface="Arial"/>
                          <a:ea typeface="Arial"/>
                          <a:cs typeface="Arial"/>
                          <a:sym typeface="Arial"/>
                        </a:rPr>
                        <a:t>Unique Identification Number</a:t>
                      </a:r>
                      <a:endParaRPr sz="1400">
                        <a:solidFill>
                          <a:schemeClr val="lt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2"/>
                    </a:solidFill>
                  </a:tcPr>
                </a:tc>
                <a:tc>
                  <a:txBody>
                    <a:bodyPr/>
                    <a:lstStyle/>
                    <a:p>
                      <a:pPr marL="0" marR="0" lvl="0" indent="0" algn="ctr" rtl="0">
                        <a:spcBef>
                          <a:spcPts val="0"/>
                        </a:spcBef>
                        <a:spcAft>
                          <a:spcPts val="0"/>
                        </a:spcAft>
                        <a:buNone/>
                      </a:pPr>
                      <a:r>
                        <a:rPr lang="en-IE" sz="1400">
                          <a:solidFill>
                            <a:schemeClr val="lt1"/>
                          </a:solidFill>
                          <a:latin typeface="Arial"/>
                          <a:ea typeface="Arial"/>
                          <a:cs typeface="Arial"/>
                          <a:sym typeface="Arial"/>
                        </a:rPr>
                        <a:t> </a:t>
                      </a:r>
                      <a:endParaRPr sz="1400">
                        <a:solidFill>
                          <a:schemeClr val="lt1"/>
                        </a:solidFill>
                        <a:latin typeface="Arial"/>
                        <a:ea typeface="Arial"/>
                        <a:cs typeface="Arial"/>
                        <a:sym typeface="Arial"/>
                      </a:endParaRPr>
                    </a:p>
                    <a:p>
                      <a:pPr marL="71215" marR="316865" lvl="0" indent="0" algn="ctr" rtl="0">
                        <a:spcBef>
                          <a:spcPts val="5"/>
                        </a:spcBef>
                        <a:spcAft>
                          <a:spcPts val="0"/>
                        </a:spcAft>
                        <a:buNone/>
                      </a:pPr>
                      <a:r>
                        <a:rPr lang="en-IE" sz="1400" b="1">
                          <a:solidFill>
                            <a:schemeClr val="lt1"/>
                          </a:solidFill>
                          <a:latin typeface="Arial"/>
                          <a:ea typeface="Arial"/>
                          <a:cs typeface="Arial"/>
                          <a:sym typeface="Arial"/>
                        </a:rPr>
                        <a:t>Suffix</a:t>
                      </a:r>
                      <a:endParaRPr sz="1400">
                        <a:solidFill>
                          <a:schemeClr val="lt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2"/>
                    </a:solidFill>
                  </a:tcPr>
                </a:tc>
                <a:tc>
                  <a:txBody>
                    <a:bodyPr/>
                    <a:lstStyle/>
                    <a:p>
                      <a:pPr marL="0" marR="0" lvl="0" indent="0" algn="ctr" rtl="0">
                        <a:spcBef>
                          <a:spcPts val="0"/>
                        </a:spcBef>
                        <a:spcAft>
                          <a:spcPts val="0"/>
                        </a:spcAft>
                        <a:buNone/>
                      </a:pPr>
                      <a:r>
                        <a:rPr lang="en-IE" sz="1400">
                          <a:solidFill>
                            <a:schemeClr val="lt1"/>
                          </a:solidFill>
                          <a:latin typeface="Arial"/>
                          <a:ea typeface="Arial"/>
                          <a:cs typeface="Arial"/>
                          <a:sym typeface="Arial"/>
                        </a:rPr>
                        <a:t> </a:t>
                      </a:r>
                      <a:endParaRPr sz="1400">
                        <a:solidFill>
                          <a:schemeClr val="lt1"/>
                        </a:solidFill>
                        <a:latin typeface="Arial"/>
                        <a:ea typeface="Arial"/>
                        <a:cs typeface="Arial"/>
                        <a:sym typeface="Arial"/>
                      </a:endParaRPr>
                    </a:p>
                    <a:p>
                      <a:pPr marL="107950" marR="0" lvl="0" indent="0" algn="ctr" rtl="0">
                        <a:spcBef>
                          <a:spcPts val="5"/>
                        </a:spcBef>
                        <a:spcAft>
                          <a:spcPts val="0"/>
                        </a:spcAft>
                        <a:buNone/>
                      </a:pPr>
                      <a:r>
                        <a:rPr lang="en-IE" sz="1400" b="1">
                          <a:solidFill>
                            <a:schemeClr val="lt1"/>
                          </a:solidFill>
                          <a:latin typeface="Arial"/>
                          <a:ea typeface="Arial"/>
                          <a:cs typeface="Arial"/>
                          <a:sym typeface="Arial"/>
                        </a:rPr>
                        <a:t>Remarks</a:t>
                      </a:r>
                      <a:endParaRPr sz="1400">
                        <a:solidFill>
                          <a:schemeClr val="lt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2"/>
                    </a:solidFill>
                  </a:tcPr>
                </a:tc>
                <a:extLst>
                  <a:ext uri="{0D108BD9-81ED-4DB2-BD59-A6C34878D82A}">
                    <a16:rowId xmlns:a16="http://schemas.microsoft.com/office/drawing/2014/main" val="10000"/>
                  </a:ext>
                </a:extLst>
              </a:tr>
              <a:tr h="447050">
                <a:tc>
                  <a:txBody>
                    <a:bodyPr/>
                    <a:lstStyle/>
                    <a:p>
                      <a:pPr marL="67945" marR="0" lvl="0" indent="0" algn="ctr" rtl="0">
                        <a:spcBef>
                          <a:spcPts val="0"/>
                        </a:spcBef>
                        <a:spcAft>
                          <a:spcPts val="0"/>
                        </a:spcAft>
                        <a:buNone/>
                      </a:pPr>
                      <a:r>
                        <a:rPr lang="en-IE" sz="1400" b="1">
                          <a:solidFill>
                            <a:srgbClr val="000000"/>
                          </a:solidFill>
                          <a:latin typeface="Arial"/>
                          <a:ea typeface="Arial"/>
                          <a:cs typeface="Arial"/>
                          <a:sym typeface="Arial"/>
                        </a:rPr>
                        <a:t>Requirement</a:t>
                      </a:r>
                      <a:endParaRPr sz="1400">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67945" marR="59055" lvl="0" indent="0" algn="ctr" rtl="0">
                        <a:spcBef>
                          <a:spcPts val="0"/>
                        </a:spcBef>
                        <a:spcAft>
                          <a:spcPts val="0"/>
                        </a:spcAft>
                        <a:buClr>
                          <a:schemeClr val="dk1"/>
                        </a:buClr>
                        <a:buSzPts val="1100"/>
                        <a:buFont typeface="Arial"/>
                        <a:buNone/>
                      </a:pPr>
                      <a:r>
                        <a:rPr lang="en-IE" sz="1400">
                          <a:latin typeface="Arial"/>
                          <a:ea typeface="Arial"/>
                          <a:cs typeface="Arial"/>
                          <a:sym typeface="Arial"/>
                        </a:rPr>
                        <a:t>Up to Three letters</a:t>
                      </a:r>
                      <a:endParaRPr sz="1400">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194310" lvl="0" indent="0" algn="ctr" rtl="0">
                        <a:spcBef>
                          <a:spcPts val="0"/>
                        </a:spcBef>
                        <a:spcAft>
                          <a:spcPts val="0"/>
                        </a:spcAft>
                        <a:buClr>
                          <a:schemeClr val="dk1"/>
                        </a:buClr>
                        <a:buSzPts val="800"/>
                        <a:buFont typeface="Noto Sans Symbols"/>
                        <a:buNone/>
                      </a:pPr>
                      <a:r>
                        <a:rPr lang="en-IE" sz="1400">
                          <a:latin typeface="Arial"/>
                          <a:ea typeface="Arial"/>
                          <a:cs typeface="Arial"/>
                          <a:sym typeface="Arial"/>
                        </a:rPr>
                        <a:t>   In format  MMYY</a:t>
                      </a:r>
                      <a:endParaRPr sz="1400">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227330" lvl="0" indent="0" algn="ctr" rtl="0">
                        <a:spcBef>
                          <a:spcPts val="0"/>
                        </a:spcBef>
                        <a:spcAft>
                          <a:spcPts val="0"/>
                        </a:spcAft>
                        <a:buClr>
                          <a:schemeClr val="dk1"/>
                        </a:buClr>
                        <a:buSzPts val="800"/>
                        <a:buFont typeface="Noto Sans Symbols"/>
                        <a:buNone/>
                      </a:pPr>
                      <a:r>
                        <a:rPr lang="en-IE" sz="1400">
                          <a:latin typeface="Arial"/>
                          <a:ea typeface="Arial"/>
                          <a:cs typeface="Arial"/>
                          <a:sym typeface="Arial"/>
                        </a:rPr>
                        <a:t>  1 numeral onwards (to 6)</a:t>
                      </a:r>
                      <a:endParaRPr sz="1400">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Clr>
                          <a:schemeClr val="dk1"/>
                        </a:buClr>
                        <a:buSzPts val="800"/>
                        <a:buFont typeface="Noto Sans Symbols"/>
                        <a:buNone/>
                      </a:pPr>
                      <a:r>
                        <a:rPr lang="en-IE" sz="1400">
                          <a:latin typeface="Arial"/>
                          <a:ea typeface="Arial"/>
                          <a:cs typeface="Arial"/>
                          <a:sym typeface="Arial"/>
                        </a:rPr>
                        <a:t>  1 letter</a:t>
                      </a:r>
                      <a:endParaRPr sz="1400">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IE" sz="1400">
                          <a:solidFill>
                            <a:schemeClr val="dk1"/>
                          </a:solidFill>
                          <a:latin typeface="Times New Roman"/>
                          <a:ea typeface="Times New Roman"/>
                          <a:cs typeface="Times New Roman"/>
                          <a:sym typeface="Times New Roman"/>
                        </a:rPr>
                        <a:t> </a:t>
                      </a:r>
                      <a:endParaRPr sz="1400">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554225">
                <a:tc>
                  <a:txBody>
                    <a:bodyPr/>
                    <a:lstStyle/>
                    <a:p>
                      <a:pPr marL="67945" marR="0" lvl="0" indent="0" algn="ctr" rtl="0">
                        <a:spcBef>
                          <a:spcPts val="0"/>
                        </a:spcBef>
                        <a:spcAft>
                          <a:spcPts val="0"/>
                        </a:spcAft>
                        <a:buNone/>
                      </a:pPr>
                      <a:r>
                        <a:rPr lang="en-IE" sz="1400" b="1">
                          <a:solidFill>
                            <a:srgbClr val="000000"/>
                          </a:solidFill>
                          <a:latin typeface="Arial"/>
                          <a:ea typeface="Arial"/>
                          <a:cs typeface="Arial"/>
                          <a:sym typeface="Arial"/>
                        </a:rPr>
                        <a:t>Example</a:t>
                      </a:r>
                      <a:endParaRPr sz="1400">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389890" lvl="0" indent="0" algn="ctr" rtl="0">
                        <a:spcBef>
                          <a:spcPts val="0"/>
                        </a:spcBef>
                        <a:spcAft>
                          <a:spcPts val="0"/>
                        </a:spcAft>
                        <a:buNone/>
                      </a:pPr>
                      <a:r>
                        <a:rPr lang="en-IE" sz="1400" b="1">
                          <a:latin typeface="Arial"/>
                          <a:ea typeface="Arial"/>
                          <a:cs typeface="Arial"/>
                          <a:sym typeface="Arial"/>
                        </a:rPr>
                        <a:t>BD</a:t>
                      </a:r>
                      <a:endParaRPr sz="1400">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280035" marR="0" lvl="0" indent="0" algn="ctr" rtl="0">
                        <a:spcBef>
                          <a:spcPts val="0"/>
                        </a:spcBef>
                        <a:spcAft>
                          <a:spcPts val="0"/>
                        </a:spcAft>
                        <a:buNone/>
                      </a:pPr>
                      <a:r>
                        <a:rPr lang="en-IE" sz="1400">
                          <a:latin typeface="Arial"/>
                          <a:ea typeface="Arial"/>
                          <a:cs typeface="Arial"/>
                          <a:sym typeface="Arial"/>
                        </a:rPr>
                        <a:t>0817</a:t>
                      </a:r>
                      <a:endParaRPr sz="1400">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398780" marR="394335" lvl="0" indent="0" algn="ctr" rtl="0">
                        <a:spcBef>
                          <a:spcPts val="0"/>
                        </a:spcBef>
                        <a:spcAft>
                          <a:spcPts val="0"/>
                        </a:spcAft>
                        <a:buNone/>
                      </a:pPr>
                      <a:r>
                        <a:rPr lang="en-IE" sz="1400" b="1">
                          <a:latin typeface="Arial"/>
                          <a:ea typeface="Arial"/>
                          <a:cs typeface="Arial"/>
                          <a:sym typeface="Arial"/>
                        </a:rPr>
                        <a:t>004</a:t>
                      </a:r>
                      <a:endParaRPr sz="1400">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322580" marR="316865" lvl="0" indent="0" algn="ctr" rtl="0">
                        <a:spcBef>
                          <a:spcPts val="0"/>
                        </a:spcBef>
                        <a:spcAft>
                          <a:spcPts val="0"/>
                        </a:spcAft>
                        <a:buNone/>
                      </a:pPr>
                      <a:r>
                        <a:rPr lang="en-IE" sz="1400" b="1">
                          <a:latin typeface="Arial"/>
                          <a:ea typeface="Arial"/>
                          <a:cs typeface="Arial"/>
                          <a:sym typeface="Arial"/>
                        </a:rPr>
                        <a:t>(B)</a:t>
                      </a:r>
                      <a:endParaRPr sz="1400">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IE" sz="1400">
                          <a:solidFill>
                            <a:schemeClr val="dk1"/>
                          </a:solidFill>
                          <a:latin typeface="Times New Roman"/>
                          <a:ea typeface="Times New Roman"/>
                          <a:cs typeface="Times New Roman"/>
                          <a:sym typeface="Times New Roman"/>
                        </a:rPr>
                        <a:t> </a:t>
                      </a:r>
                      <a:endParaRPr sz="1400">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0">
                <a:tc>
                  <a:txBody>
                    <a:bodyPr/>
                    <a:lstStyle/>
                    <a:p>
                      <a:pPr marL="0" marR="0" lvl="0" indent="0" algn="ctr" rtl="0">
                        <a:spcBef>
                          <a:spcPts val="0"/>
                        </a:spcBef>
                        <a:spcAft>
                          <a:spcPts val="0"/>
                        </a:spcAft>
                        <a:buNone/>
                      </a:pPr>
                      <a:r>
                        <a:rPr lang="en-IE" sz="1400">
                          <a:latin typeface="Arial"/>
                          <a:ea typeface="Arial"/>
                          <a:cs typeface="Arial"/>
                          <a:sym typeface="Arial"/>
                        </a:rPr>
                        <a:t> </a:t>
                      </a:r>
                      <a:endParaRPr sz="1400">
                        <a:latin typeface="Arial"/>
                        <a:ea typeface="Arial"/>
                        <a:cs typeface="Arial"/>
                        <a:sym typeface="Arial"/>
                      </a:endParaRPr>
                    </a:p>
                    <a:p>
                      <a:pPr marL="0" marR="0" lvl="0" indent="0" algn="ctr" rtl="0">
                        <a:spcBef>
                          <a:spcPts val="0"/>
                        </a:spcBef>
                        <a:spcAft>
                          <a:spcPts val="0"/>
                        </a:spcAft>
                        <a:buNone/>
                      </a:pPr>
                      <a:r>
                        <a:rPr lang="en-IE" sz="1400">
                          <a:latin typeface="Arial"/>
                          <a:ea typeface="Arial"/>
                          <a:cs typeface="Arial"/>
                          <a:sym typeface="Arial"/>
                        </a:rPr>
                        <a:t>  </a:t>
                      </a:r>
                      <a:endParaRPr sz="1400">
                        <a:latin typeface="Arial"/>
                        <a:ea typeface="Arial"/>
                        <a:cs typeface="Arial"/>
                        <a:sym typeface="Arial"/>
                      </a:endParaRPr>
                    </a:p>
                    <a:p>
                      <a:pPr marL="0" marR="0" lvl="0" indent="0" algn="ctr" rtl="0">
                        <a:spcBef>
                          <a:spcPts val="0"/>
                        </a:spcBef>
                        <a:spcAft>
                          <a:spcPts val="0"/>
                        </a:spcAft>
                        <a:buNone/>
                      </a:pPr>
                      <a:r>
                        <a:rPr lang="en-IE" sz="1400">
                          <a:latin typeface="Arial"/>
                          <a:ea typeface="Arial"/>
                          <a:cs typeface="Arial"/>
                          <a:sym typeface="Arial"/>
                        </a:rPr>
                        <a:t> </a:t>
                      </a:r>
                      <a:endParaRPr sz="1400">
                        <a:latin typeface="Arial"/>
                        <a:ea typeface="Arial"/>
                        <a:cs typeface="Arial"/>
                        <a:sym typeface="Arial"/>
                      </a:endParaRPr>
                    </a:p>
                    <a:p>
                      <a:pPr marL="0" marR="0" lvl="0" indent="0" algn="ctr" rtl="0">
                        <a:spcBef>
                          <a:spcPts val="0"/>
                        </a:spcBef>
                        <a:spcAft>
                          <a:spcPts val="0"/>
                        </a:spcAft>
                        <a:buNone/>
                      </a:pPr>
                      <a:r>
                        <a:rPr lang="en-IE" sz="1400">
                          <a:latin typeface="Arial"/>
                          <a:ea typeface="Arial"/>
                          <a:cs typeface="Arial"/>
                          <a:sym typeface="Arial"/>
                        </a:rPr>
                        <a:t> </a:t>
                      </a:r>
                      <a:endParaRPr sz="1400" b="1">
                        <a:solidFill>
                          <a:schemeClr val="lt1"/>
                        </a:solidFill>
                        <a:latin typeface="Arial"/>
                        <a:ea typeface="Arial"/>
                        <a:cs typeface="Arial"/>
                        <a:sym typeface="Arial"/>
                      </a:endParaRPr>
                    </a:p>
                    <a:p>
                      <a:pPr marL="0" marR="0" lvl="0" indent="0" algn="ctr" rtl="0">
                        <a:spcBef>
                          <a:spcPts val="0"/>
                        </a:spcBef>
                        <a:spcAft>
                          <a:spcPts val="0"/>
                        </a:spcAft>
                        <a:buNone/>
                      </a:pPr>
                      <a:r>
                        <a:rPr lang="en-IE" sz="1400" b="1">
                          <a:solidFill>
                            <a:srgbClr val="000000"/>
                          </a:solidFill>
                          <a:latin typeface="Arial"/>
                          <a:ea typeface="Arial"/>
                          <a:cs typeface="Arial"/>
                          <a:sym typeface="Arial"/>
                        </a:rPr>
                        <a:t>Range</a:t>
                      </a:r>
                      <a:endParaRPr sz="1400">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Clr>
                          <a:schemeClr val="dk1"/>
                        </a:buClr>
                        <a:buSzPts val="1100"/>
                        <a:buFont typeface="Arial"/>
                        <a:buNone/>
                      </a:pPr>
                      <a:r>
                        <a:rPr lang="en-IE" sz="1400">
                          <a:latin typeface="Arial"/>
                          <a:ea typeface="Arial"/>
                          <a:cs typeface="Arial"/>
                          <a:sym typeface="Arial"/>
                        </a:rPr>
                        <a:t> A to ZZZ</a:t>
                      </a:r>
                      <a:endParaRPr sz="1400">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Clr>
                          <a:schemeClr val="dk1"/>
                        </a:buClr>
                        <a:buSzPts val="1100"/>
                        <a:buFont typeface="Arial"/>
                        <a:buNone/>
                      </a:pPr>
                      <a:r>
                        <a:rPr lang="en-IE" sz="1400">
                          <a:latin typeface="Times New Roman"/>
                          <a:ea typeface="Times New Roman"/>
                          <a:cs typeface="Times New Roman"/>
                          <a:sym typeface="Times New Roman"/>
                        </a:rPr>
                        <a:t> </a:t>
                      </a:r>
                      <a:endParaRPr sz="1400">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Clr>
                          <a:schemeClr val="dk1"/>
                        </a:buClr>
                        <a:buSzPts val="1100"/>
                        <a:buFont typeface="Arial"/>
                        <a:buNone/>
                      </a:pPr>
                      <a:r>
                        <a:rPr lang="en-IE" sz="1400">
                          <a:latin typeface="Arial"/>
                          <a:ea typeface="Arial"/>
                          <a:cs typeface="Arial"/>
                          <a:sym typeface="Arial"/>
                        </a:rPr>
                        <a:t> </a:t>
                      </a:r>
                      <a:endParaRPr sz="1400">
                        <a:latin typeface="Arial"/>
                        <a:ea typeface="Arial"/>
                        <a:cs typeface="Arial"/>
                        <a:sym typeface="Arial"/>
                      </a:endParaRPr>
                    </a:p>
                    <a:p>
                      <a:pPr marL="0" marR="0" lvl="0" indent="0" algn="ctr" rtl="0">
                        <a:spcBef>
                          <a:spcPts val="0"/>
                        </a:spcBef>
                        <a:spcAft>
                          <a:spcPts val="0"/>
                        </a:spcAft>
                        <a:buClr>
                          <a:schemeClr val="dk1"/>
                        </a:buClr>
                        <a:buSzPts val="1100"/>
                        <a:buFont typeface="Arial"/>
                        <a:buNone/>
                      </a:pPr>
                      <a:r>
                        <a:rPr lang="en-IE" sz="1400">
                          <a:latin typeface="Arial"/>
                          <a:ea typeface="Arial"/>
                          <a:cs typeface="Arial"/>
                          <a:sym typeface="Arial"/>
                        </a:rPr>
                        <a:t> </a:t>
                      </a:r>
                      <a:endParaRPr sz="1400">
                        <a:latin typeface="Arial"/>
                        <a:ea typeface="Arial"/>
                        <a:cs typeface="Arial"/>
                        <a:sym typeface="Arial"/>
                      </a:endParaRPr>
                    </a:p>
                    <a:p>
                      <a:pPr marL="0" marR="0" lvl="0" indent="0" algn="ctr" rtl="0">
                        <a:spcBef>
                          <a:spcPts val="0"/>
                        </a:spcBef>
                        <a:spcAft>
                          <a:spcPts val="0"/>
                        </a:spcAft>
                        <a:buClr>
                          <a:schemeClr val="dk1"/>
                        </a:buClr>
                        <a:buSzPts val="1100"/>
                        <a:buFont typeface="Arial"/>
                        <a:buNone/>
                      </a:pPr>
                      <a:r>
                        <a:rPr lang="en-IE" sz="1400">
                          <a:latin typeface="Arial"/>
                          <a:ea typeface="Arial"/>
                          <a:cs typeface="Arial"/>
                          <a:sym typeface="Arial"/>
                        </a:rPr>
                        <a:t> </a:t>
                      </a:r>
                      <a:endParaRPr sz="1400">
                        <a:latin typeface="Arial"/>
                        <a:ea typeface="Arial"/>
                        <a:cs typeface="Arial"/>
                        <a:sym typeface="Arial"/>
                      </a:endParaRPr>
                    </a:p>
                    <a:p>
                      <a:pPr marL="0" marR="0" lvl="0" indent="0" algn="ctr" rtl="0">
                        <a:spcBef>
                          <a:spcPts val="0"/>
                        </a:spcBef>
                        <a:spcAft>
                          <a:spcPts val="0"/>
                        </a:spcAft>
                        <a:buClr>
                          <a:schemeClr val="dk1"/>
                        </a:buClr>
                        <a:buSzPts val="1100"/>
                        <a:buFont typeface="Arial"/>
                        <a:buNone/>
                      </a:pPr>
                      <a:r>
                        <a:rPr lang="en-IE" sz="1400">
                          <a:latin typeface="Arial"/>
                          <a:ea typeface="Arial"/>
                          <a:cs typeface="Arial"/>
                          <a:sym typeface="Arial"/>
                        </a:rPr>
                        <a:t> </a:t>
                      </a:r>
                      <a:endParaRPr sz="1400">
                        <a:latin typeface="Arial"/>
                        <a:ea typeface="Arial"/>
                        <a:cs typeface="Arial"/>
                        <a:sym typeface="Arial"/>
                      </a:endParaRPr>
                    </a:p>
                    <a:p>
                      <a:pPr marL="0" marR="0" lvl="0" indent="0" algn="ctr" rtl="0">
                        <a:spcBef>
                          <a:spcPts val="0"/>
                        </a:spcBef>
                        <a:spcAft>
                          <a:spcPts val="0"/>
                        </a:spcAft>
                        <a:buClr>
                          <a:schemeClr val="dk1"/>
                        </a:buClr>
                        <a:buSzPts val="1100"/>
                        <a:buFont typeface="Arial"/>
                        <a:buNone/>
                      </a:pPr>
                      <a:r>
                        <a:rPr lang="en-IE" sz="1400">
                          <a:latin typeface="Arial"/>
                          <a:ea typeface="Arial"/>
                          <a:cs typeface="Arial"/>
                          <a:sym typeface="Arial"/>
                        </a:rPr>
                        <a:t> 1 to 999999</a:t>
                      </a:r>
                      <a:endParaRPr sz="1400">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Clr>
                          <a:schemeClr val="dk1"/>
                        </a:buClr>
                        <a:buSzPts val="1100"/>
                        <a:buFont typeface="Arial"/>
                        <a:buNone/>
                      </a:pPr>
                      <a:r>
                        <a:rPr lang="en-IE" sz="1400" b="0">
                          <a:latin typeface="Arial"/>
                          <a:ea typeface="Arial"/>
                          <a:cs typeface="Arial"/>
                          <a:sym typeface="Arial"/>
                        </a:rPr>
                        <a:t> </a:t>
                      </a:r>
                      <a:endParaRPr sz="1400" b="0">
                        <a:latin typeface="Arial"/>
                        <a:ea typeface="Arial"/>
                        <a:cs typeface="Arial"/>
                        <a:sym typeface="Arial"/>
                      </a:endParaRPr>
                    </a:p>
                    <a:p>
                      <a:pPr marL="0" marR="0" lvl="0" indent="0" algn="ctr" rtl="0">
                        <a:spcBef>
                          <a:spcPts val="0"/>
                        </a:spcBef>
                        <a:spcAft>
                          <a:spcPts val="0"/>
                        </a:spcAft>
                        <a:buClr>
                          <a:schemeClr val="dk1"/>
                        </a:buClr>
                        <a:buSzPts val="1100"/>
                        <a:buFont typeface="Arial"/>
                        <a:buNone/>
                      </a:pPr>
                      <a:r>
                        <a:rPr lang="en-IE" sz="1400" b="0">
                          <a:latin typeface="Arial"/>
                          <a:ea typeface="Arial"/>
                          <a:cs typeface="Arial"/>
                          <a:sym typeface="Arial"/>
                        </a:rPr>
                        <a:t> </a:t>
                      </a:r>
                      <a:endParaRPr sz="1400" b="0">
                        <a:latin typeface="Arial"/>
                        <a:ea typeface="Arial"/>
                        <a:cs typeface="Arial"/>
                        <a:sym typeface="Arial"/>
                      </a:endParaRPr>
                    </a:p>
                    <a:p>
                      <a:pPr marL="0" marR="0" lvl="0" indent="0" algn="ctr" rtl="0">
                        <a:spcBef>
                          <a:spcPts val="0"/>
                        </a:spcBef>
                        <a:spcAft>
                          <a:spcPts val="0"/>
                        </a:spcAft>
                        <a:buClr>
                          <a:schemeClr val="dk1"/>
                        </a:buClr>
                        <a:buSzPts val="1100"/>
                        <a:buFont typeface="Arial"/>
                        <a:buNone/>
                      </a:pPr>
                      <a:r>
                        <a:rPr lang="en-IE" sz="1400" b="0">
                          <a:latin typeface="Arial"/>
                          <a:ea typeface="Arial"/>
                          <a:cs typeface="Arial"/>
                          <a:sym typeface="Arial"/>
                        </a:rPr>
                        <a:t>  </a:t>
                      </a:r>
                      <a:endParaRPr sz="1400" b="0">
                        <a:latin typeface="Arial"/>
                        <a:ea typeface="Arial"/>
                        <a:cs typeface="Arial"/>
                        <a:sym typeface="Arial"/>
                      </a:endParaRPr>
                    </a:p>
                    <a:p>
                      <a:pPr marL="0" marR="0" lvl="0" indent="0" algn="ctr" rtl="0">
                        <a:spcBef>
                          <a:spcPts val="50"/>
                        </a:spcBef>
                        <a:spcAft>
                          <a:spcPts val="0"/>
                        </a:spcAft>
                        <a:buClr>
                          <a:schemeClr val="dk1"/>
                        </a:buClr>
                        <a:buSzPts val="1100"/>
                        <a:buFont typeface="Arial"/>
                        <a:buNone/>
                      </a:pPr>
                      <a:r>
                        <a:rPr lang="en-IE" sz="1400" b="0">
                          <a:latin typeface="Arial"/>
                          <a:ea typeface="Arial"/>
                          <a:cs typeface="Arial"/>
                          <a:sym typeface="Arial"/>
                        </a:rPr>
                        <a:t> </a:t>
                      </a:r>
                      <a:endParaRPr sz="1400" b="0">
                        <a:latin typeface="Arial"/>
                        <a:ea typeface="Arial"/>
                        <a:cs typeface="Arial"/>
                        <a:sym typeface="Arial"/>
                      </a:endParaRPr>
                    </a:p>
                    <a:p>
                      <a:pPr marL="0" marR="162560" lvl="0" indent="0" algn="ctr" rtl="0">
                        <a:spcBef>
                          <a:spcPts val="0"/>
                        </a:spcBef>
                        <a:spcAft>
                          <a:spcPts val="0"/>
                        </a:spcAft>
                        <a:buClr>
                          <a:schemeClr val="dk1"/>
                        </a:buClr>
                        <a:buSzPts val="800"/>
                        <a:buFont typeface="Noto Sans Symbols"/>
                        <a:buNone/>
                      </a:pPr>
                      <a:r>
                        <a:rPr lang="en-IE" sz="1400" b="0">
                          <a:latin typeface="Arial"/>
                          <a:ea typeface="Arial"/>
                          <a:cs typeface="Arial"/>
                          <a:sym typeface="Arial"/>
                        </a:rPr>
                        <a:t>B, R or nothing only</a:t>
                      </a:r>
                      <a:endParaRPr sz="1400" b="0">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65405" lvl="0" indent="0" algn="ctr" rtl="0">
                        <a:spcBef>
                          <a:spcPts val="0"/>
                        </a:spcBef>
                        <a:spcAft>
                          <a:spcPts val="0"/>
                        </a:spcAft>
                        <a:buClr>
                          <a:schemeClr val="dk1"/>
                        </a:buClr>
                        <a:buSzPts val="800"/>
                        <a:buFont typeface="Noto Sans Symbols"/>
                        <a:buNone/>
                      </a:pPr>
                      <a:r>
                        <a:rPr lang="en-IE" sz="1400" b="0">
                          <a:solidFill>
                            <a:schemeClr val="dk1"/>
                          </a:solidFill>
                          <a:latin typeface="Arial"/>
                          <a:ea typeface="Arial"/>
                          <a:cs typeface="Arial"/>
                          <a:sym typeface="Arial"/>
                        </a:rPr>
                        <a:t>- B indicates that the propellant was been re- blended at some stage in its life cycle.</a:t>
                      </a:r>
                      <a:endParaRPr sz="1400" b="0">
                        <a:solidFill>
                          <a:schemeClr val="dk1"/>
                        </a:solidFill>
                        <a:latin typeface="Arial"/>
                        <a:ea typeface="Arial"/>
                        <a:cs typeface="Arial"/>
                        <a:sym typeface="Arial"/>
                      </a:endParaRPr>
                    </a:p>
                    <a:p>
                      <a:pPr marL="0" marR="107315" lvl="0" indent="0" algn="ctr" rtl="0">
                        <a:spcBef>
                          <a:spcPts val="190"/>
                        </a:spcBef>
                        <a:spcAft>
                          <a:spcPts val="0"/>
                        </a:spcAft>
                        <a:buClr>
                          <a:schemeClr val="dk1"/>
                        </a:buClr>
                        <a:buSzPts val="800"/>
                        <a:buFont typeface="Noto Sans Symbols"/>
                        <a:buNone/>
                      </a:pPr>
                      <a:r>
                        <a:rPr lang="en-IE" sz="1400" b="0">
                          <a:solidFill>
                            <a:schemeClr val="dk1"/>
                          </a:solidFill>
                          <a:latin typeface="Arial"/>
                          <a:ea typeface="Arial"/>
                          <a:cs typeface="Arial"/>
                          <a:sym typeface="Arial"/>
                        </a:rPr>
                        <a:t>- R indicates that the propellant has been reworked at some stage in its life cycle.</a:t>
                      </a:r>
                      <a:endParaRPr sz="1400" b="0">
                        <a:solidFill>
                          <a:schemeClr val="dk1"/>
                        </a:solidFill>
                        <a:latin typeface="Arial"/>
                        <a:ea typeface="Arial"/>
                        <a:cs typeface="Arial"/>
                        <a:sym typeface="Arial"/>
                      </a:endParaRPr>
                    </a:p>
                    <a:p>
                      <a:pPr marL="0" marR="134620" lvl="0" indent="0" algn="ctr" rtl="0">
                        <a:lnSpc>
                          <a:spcPct val="72727"/>
                        </a:lnSpc>
                        <a:spcBef>
                          <a:spcPts val="250"/>
                        </a:spcBef>
                        <a:spcAft>
                          <a:spcPts val="0"/>
                        </a:spcAft>
                        <a:buClr>
                          <a:schemeClr val="dk1"/>
                        </a:buClr>
                        <a:buSzPts val="800"/>
                        <a:buFont typeface="Noto Sans Symbols"/>
                        <a:buNone/>
                      </a:pPr>
                      <a:r>
                        <a:rPr lang="en-IE" sz="1400" b="0">
                          <a:solidFill>
                            <a:schemeClr val="dk1"/>
                          </a:solidFill>
                          <a:latin typeface="Arial"/>
                          <a:ea typeface="Arial"/>
                          <a:cs typeface="Arial"/>
                          <a:sym typeface="Arial"/>
                        </a:rPr>
                        <a:t>- A suffix is not mandatory.</a:t>
                      </a:r>
                      <a:endParaRPr sz="1400" b="0">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276875">
                <a:tc>
                  <a:txBody>
                    <a:bodyPr/>
                    <a:lstStyle/>
                    <a:p>
                      <a:pPr marL="67945" marR="342265" lvl="0" indent="0" algn="ctr" rtl="0">
                        <a:lnSpc>
                          <a:spcPct val="95454"/>
                        </a:lnSpc>
                        <a:spcBef>
                          <a:spcPts val="0"/>
                        </a:spcBef>
                        <a:spcAft>
                          <a:spcPts val="0"/>
                        </a:spcAft>
                        <a:buNone/>
                      </a:pPr>
                      <a:r>
                        <a:rPr lang="en-IE" sz="1400" b="1">
                          <a:solidFill>
                            <a:srgbClr val="000000"/>
                          </a:solidFill>
                          <a:latin typeface="Arial"/>
                          <a:ea typeface="Arial"/>
                          <a:cs typeface="Arial"/>
                          <a:sym typeface="Arial"/>
                        </a:rPr>
                        <a:t>Example Lot Number</a:t>
                      </a:r>
                      <a:endParaRPr sz="1400">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gridSpan="5">
                  <a:txBody>
                    <a:bodyPr/>
                    <a:lstStyle/>
                    <a:p>
                      <a:pPr marL="1920240" marR="1913890" lvl="0" indent="0" algn="ctr" rtl="0">
                        <a:spcBef>
                          <a:spcPts val="0"/>
                        </a:spcBef>
                        <a:spcAft>
                          <a:spcPts val="0"/>
                        </a:spcAft>
                        <a:buNone/>
                      </a:pPr>
                      <a:r>
                        <a:rPr lang="en-IE" sz="1400" b="1">
                          <a:solidFill>
                            <a:schemeClr val="dk1"/>
                          </a:solidFill>
                          <a:latin typeface="Arial"/>
                          <a:ea typeface="Arial"/>
                          <a:cs typeface="Arial"/>
                          <a:sym typeface="Arial"/>
                        </a:rPr>
                        <a:t>BD 0817 004</a:t>
                      </a:r>
                      <a:endParaRPr sz="1400">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4"/>
                  </a:ext>
                </a:extLst>
              </a:tr>
            </a:tbl>
          </a:graphicData>
        </a:graphic>
      </p:graphicFrame>
      <p:pic>
        <p:nvPicPr>
          <p:cNvPr id="2" name="Graphic 2" descr="Document with solid fill">
            <a:extLst>
              <a:ext uri="{FF2B5EF4-FFF2-40B4-BE49-F238E27FC236}">
                <a16:creationId xmlns:a16="http://schemas.microsoft.com/office/drawing/2014/main" id="{3E456F21-329F-4334-87B5-3717B5D8E99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646355" y="6090355"/>
            <a:ext cx="575734" cy="575734"/>
          </a:xfrm>
          <a:prstGeom prst="rect">
            <a:avLst/>
          </a:prstGeom>
        </p:spPr>
      </p:pic>
      <p:sp>
        <p:nvSpPr>
          <p:cNvPr id="3" name="TextBox 2">
            <a:extLst>
              <a:ext uri="{FF2B5EF4-FFF2-40B4-BE49-F238E27FC236}">
                <a16:creationId xmlns:a16="http://schemas.microsoft.com/office/drawing/2014/main" id="{98A4B29F-D970-40FB-B2FF-BCED7D2940F7}"/>
              </a:ext>
            </a:extLst>
          </p:cNvPr>
          <p:cNvSpPr txBox="1"/>
          <p:nvPr/>
        </p:nvSpPr>
        <p:spPr>
          <a:xfrm>
            <a:off x="8485011" y="6227233"/>
            <a:ext cx="1459088"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rgbClr val="000000"/>
              </a:buClr>
            </a:pPr>
            <a:r>
              <a:rPr lang="en-US" sz="1400" kern="0">
                <a:solidFill>
                  <a:srgbClr val="000000"/>
                </a:solidFill>
                <a:latin typeface="Arial"/>
                <a:cs typeface="Arial"/>
                <a:sym typeface="Arial"/>
              </a:rPr>
              <a:t>See Handout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13"/>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IE"/>
              <a:t>Allocation of Lot Numbers</a:t>
            </a:r>
            <a:br>
              <a:rPr lang="en-IE"/>
            </a:br>
            <a:endParaRPr/>
          </a:p>
        </p:txBody>
      </p:sp>
      <p:sp>
        <p:nvSpPr>
          <p:cNvPr id="169" name="Google Shape;169;p13"/>
          <p:cNvSpPr txBox="1">
            <a:spLocks noGrp="1"/>
          </p:cNvSpPr>
          <p:nvPr>
            <p:ph type="body" idx="1"/>
          </p:nvPr>
        </p:nvSpPr>
        <p:spPr>
          <a:xfrm>
            <a:off x="2153842" y="1243014"/>
            <a:ext cx="7886699" cy="4946650"/>
          </a:xfrm>
          <a:prstGeom prst="rect">
            <a:avLst/>
          </a:prstGeom>
          <a:noFill/>
          <a:ln>
            <a:noFill/>
          </a:ln>
        </p:spPr>
        <p:txBody>
          <a:bodyPr spcFirstLastPara="1" wrap="square" lIns="91425" tIns="45700" rIns="91425" bIns="45700" anchor="t" anchorCtr="0">
            <a:noAutofit/>
          </a:bodyPr>
          <a:lstStyle/>
          <a:p>
            <a:pPr marL="0" indent="0">
              <a:buSzPts val="2800"/>
              <a:buNone/>
            </a:pPr>
            <a:r>
              <a:rPr lang="en-IE" sz="2800"/>
              <a:t>- For Small Arms Ammunition</a:t>
            </a:r>
            <a:endParaRPr/>
          </a:p>
          <a:p>
            <a:pPr marL="0" indent="0">
              <a:buSzPts val="1800"/>
              <a:buNone/>
            </a:pPr>
            <a:endParaRPr sz="1800"/>
          </a:p>
          <a:p>
            <a:pPr marL="685800" lvl="1" indent="0">
              <a:buNone/>
            </a:pPr>
            <a:endParaRPr/>
          </a:p>
        </p:txBody>
      </p:sp>
      <p:graphicFrame>
        <p:nvGraphicFramePr>
          <p:cNvPr id="170" name="Google Shape;170;p13"/>
          <p:cNvGraphicFramePr/>
          <p:nvPr/>
        </p:nvGraphicFramePr>
        <p:xfrm>
          <a:off x="2151460" y="2152290"/>
          <a:ext cx="7889100" cy="3560074"/>
        </p:xfrm>
        <a:graphic>
          <a:graphicData uri="http://schemas.openxmlformats.org/drawingml/2006/table">
            <a:tbl>
              <a:tblPr firstRow="1" firstCol="1" lastRow="1" lastCol="1" bandRow="1" bandCol="1">
                <a:noFill/>
              </a:tblPr>
              <a:tblGrid>
                <a:gridCol w="1175586">
                  <a:extLst>
                    <a:ext uri="{9D8B030D-6E8A-4147-A177-3AD203B41FA5}">
                      <a16:colId xmlns:a16="http://schemas.microsoft.com/office/drawing/2014/main" val="20000"/>
                    </a:ext>
                  </a:extLst>
                </a:gridCol>
                <a:gridCol w="1420837">
                  <a:extLst>
                    <a:ext uri="{9D8B030D-6E8A-4147-A177-3AD203B41FA5}">
                      <a16:colId xmlns:a16="http://schemas.microsoft.com/office/drawing/2014/main" val="20001"/>
                    </a:ext>
                  </a:extLst>
                </a:gridCol>
                <a:gridCol w="2813538">
                  <a:extLst>
                    <a:ext uri="{9D8B030D-6E8A-4147-A177-3AD203B41FA5}">
                      <a16:colId xmlns:a16="http://schemas.microsoft.com/office/drawing/2014/main" val="20002"/>
                    </a:ext>
                  </a:extLst>
                </a:gridCol>
                <a:gridCol w="2479139">
                  <a:extLst>
                    <a:ext uri="{9D8B030D-6E8A-4147-A177-3AD203B41FA5}">
                      <a16:colId xmlns:a16="http://schemas.microsoft.com/office/drawing/2014/main" val="20003"/>
                    </a:ext>
                  </a:extLst>
                </a:gridCol>
              </a:tblGrid>
              <a:tr h="255050">
                <a:tc>
                  <a:txBody>
                    <a:bodyPr/>
                    <a:lstStyle/>
                    <a:p>
                      <a:pPr marL="0" marR="0" lvl="0" indent="0" algn="l" rtl="0">
                        <a:spcBef>
                          <a:spcPts val="0"/>
                        </a:spcBef>
                        <a:spcAft>
                          <a:spcPts val="0"/>
                        </a:spcAft>
                        <a:buNone/>
                      </a:pPr>
                      <a:r>
                        <a:rPr lang="en-IE" sz="1400">
                          <a:solidFill>
                            <a:schemeClr val="lt1"/>
                          </a:solidFill>
                          <a:latin typeface="Times New Roman"/>
                          <a:ea typeface="Times New Roman"/>
                          <a:cs typeface="Times New Roman"/>
                          <a:sym typeface="Times New Roman"/>
                        </a:rPr>
                        <a:t> </a:t>
                      </a:r>
                      <a:endParaRPr sz="1400">
                        <a:solidFill>
                          <a:schemeClr val="lt1"/>
                        </a:solidFill>
                        <a:latin typeface="Arial"/>
                        <a:ea typeface="Arial"/>
                        <a:cs typeface="Arial"/>
                        <a:sym typeface="Arial"/>
                      </a:endParaRPr>
                    </a:p>
                  </a:txBody>
                  <a:tcPr marL="0" marR="0"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2"/>
                    </a:solidFill>
                  </a:tcPr>
                </a:tc>
                <a:tc>
                  <a:txBody>
                    <a:bodyPr/>
                    <a:lstStyle/>
                    <a:p>
                      <a:pPr marL="177800" marR="59689" lvl="0" indent="-104140" algn="ctr" rtl="0">
                        <a:spcBef>
                          <a:spcPts val="0"/>
                        </a:spcBef>
                        <a:spcAft>
                          <a:spcPts val="0"/>
                        </a:spcAft>
                        <a:buNone/>
                      </a:pPr>
                      <a:r>
                        <a:rPr lang="en-IE" sz="1400" b="1">
                          <a:solidFill>
                            <a:schemeClr val="lt1"/>
                          </a:solidFill>
                          <a:latin typeface="Arial"/>
                          <a:ea typeface="Arial"/>
                          <a:cs typeface="Arial"/>
                          <a:sym typeface="Arial"/>
                        </a:rPr>
                        <a:t>Manufacturers Monogram</a:t>
                      </a:r>
                      <a:endParaRPr sz="1400">
                        <a:solidFill>
                          <a:schemeClr val="lt1"/>
                        </a:solidFill>
                        <a:latin typeface="Arial"/>
                        <a:ea typeface="Arial"/>
                        <a:cs typeface="Arial"/>
                        <a:sym typeface="Arial"/>
                      </a:endParaRPr>
                    </a:p>
                  </a:txBody>
                  <a:tcPr marL="0" marR="0"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2"/>
                    </a:solidFill>
                  </a:tcPr>
                </a:tc>
                <a:tc>
                  <a:txBody>
                    <a:bodyPr/>
                    <a:lstStyle/>
                    <a:p>
                      <a:pPr marL="68580" marR="55880" lvl="0" indent="147320" algn="ctr" rtl="0">
                        <a:spcBef>
                          <a:spcPts val="0"/>
                        </a:spcBef>
                        <a:spcAft>
                          <a:spcPts val="0"/>
                        </a:spcAft>
                        <a:buNone/>
                      </a:pPr>
                      <a:r>
                        <a:rPr lang="en-IE" sz="1400">
                          <a:solidFill>
                            <a:schemeClr val="lt1"/>
                          </a:solidFill>
                          <a:latin typeface="Arial"/>
                          <a:ea typeface="Arial"/>
                          <a:cs typeface="Arial"/>
                          <a:sym typeface="Arial"/>
                        </a:rPr>
                        <a:t>Date of Assembly or    Manufacture</a:t>
                      </a:r>
                      <a:endParaRPr sz="1400"/>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2"/>
                    </a:solidFill>
                  </a:tcPr>
                </a:tc>
                <a:tc>
                  <a:txBody>
                    <a:bodyPr/>
                    <a:lstStyle/>
                    <a:p>
                      <a:pPr marL="0" marR="0" lvl="0" indent="0" algn="l" rtl="0">
                        <a:spcBef>
                          <a:spcPts val="0"/>
                        </a:spcBef>
                        <a:spcAft>
                          <a:spcPts val="0"/>
                        </a:spcAft>
                        <a:buNone/>
                      </a:pPr>
                      <a:r>
                        <a:rPr lang="en-IE" sz="1400">
                          <a:solidFill>
                            <a:schemeClr val="lt1"/>
                          </a:solidFill>
                          <a:latin typeface="Arial"/>
                          <a:ea typeface="Arial"/>
                          <a:cs typeface="Arial"/>
                          <a:sym typeface="Arial"/>
                        </a:rPr>
                        <a:t> </a:t>
                      </a:r>
                      <a:endParaRPr sz="1400">
                        <a:solidFill>
                          <a:schemeClr val="lt1"/>
                        </a:solidFill>
                        <a:latin typeface="Arial"/>
                        <a:ea typeface="Arial"/>
                        <a:cs typeface="Arial"/>
                        <a:sym typeface="Arial"/>
                      </a:endParaRPr>
                    </a:p>
                    <a:p>
                      <a:pPr marL="107950" marR="0" lvl="0" indent="0" algn="l" rtl="0">
                        <a:spcBef>
                          <a:spcPts val="5"/>
                        </a:spcBef>
                        <a:spcAft>
                          <a:spcPts val="0"/>
                        </a:spcAft>
                        <a:buNone/>
                      </a:pPr>
                      <a:r>
                        <a:rPr lang="en-IE" sz="1400" b="1">
                          <a:solidFill>
                            <a:schemeClr val="lt1"/>
                          </a:solidFill>
                          <a:latin typeface="Arial"/>
                          <a:ea typeface="Arial"/>
                          <a:cs typeface="Arial"/>
                          <a:sym typeface="Arial"/>
                        </a:rPr>
                        <a:t>Remarks</a:t>
                      </a:r>
                      <a:endParaRPr sz="1400">
                        <a:solidFill>
                          <a:schemeClr val="lt1"/>
                        </a:solidFill>
                        <a:latin typeface="Arial"/>
                        <a:ea typeface="Arial"/>
                        <a:cs typeface="Arial"/>
                        <a:sym typeface="Arial"/>
                      </a:endParaRPr>
                    </a:p>
                  </a:txBody>
                  <a:tcPr marL="0" marR="0"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2"/>
                    </a:solidFill>
                  </a:tcPr>
                </a:tc>
                <a:extLst>
                  <a:ext uri="{0D108BD9-81ED-4DB2-BD59-A6C34878D82A}">
                    <a16:rowId xmlns:a16="http://schemas.microsoft.com/office/drawing/2014/main" val="10000"/>
                  </a:ext>
                </a:extLst>
              </a:tr>
              <a:tr h="447050">
                <a:tc>
                  <a:txBody>
                    <a:bodyPr/>
                    <a:lstStyle/>
                    <a:p>
                      <a:pPr marL="67945" marR="0" lvl="0" indent="0" algn="l" rtl="0">
                        <a:spcBef>
                          <a:spcPts val="0"/>
                        </a:spcBef>
                        <a:spcAft>
                          <a:spcPts val="0"/>
                        </a:spcAft>
                        <a:buNone/>
                      </a:pPr>
                      <a:r>
                        <a:rPr lang="en-IE" sz="1400" b="1">
                          <a:solidFill>
                            <a:srgbClr val="000000"/>
                          </a:solidFill>
                          <a:latin typeface="Arial"/>
                          <a:ea typeface="Arial"/>
                          <a:cs typeface="Arial"/>
                          <a:sym typeface="Arial"/>
                        </a:rPr>
                        <a:t>Requirement</a:t>
                      </a:r>
                      <a:endParaRPr sz="1400">
                        <a:latin typeface="Arial"/>
                        <a:ea typeface="Arial"/>
                        <a:cs typeface="Arial"/>
                        <a:sym typeface="Arial"/>
                      </a:endParaRPr>
                    </a:p>
                  </a:txBody>
                  <a:tcPr marL="0" marR="0"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304165" lvl="0" indent="0" algn="ctr" rtl="0">
                        <a:lnSpc>
                          <a:spcPct val="81818"/>
                        </a:lnSpc>
                        <a:spcBef>
                          <a:spcPts val="0"/>
                        </a:spcBef>
                        <a:spcAft>
                          <a:spcPts val="0"/>
                        </a:spcAft>
                        <a:buClr>
                          <a:schemeClr val="dk1"/>
                        </a:buClr>
                        <a:buSzPts val="800"/>
                        <a:buFont typeface="Noto Sans Symbols"/>
                        <a:buNone/>
                      </a:pPr>
                      <a:r>
                        <a:rPr lang="en-IE" sz="1400" b="0">
                          <a:solidFill>
                            <a:schemeClr val="dk1"/>
                          </a:solidFill>
                          <a:latin typeface="Arial"/>
                          <a:ea typeface="Arial"/>
                          <a:cs typeface="Arial"/>
                          <a:sym typeface="Arial"/>
                        </a:rPr>
                        <a:t>Up to Three letters</a:t>
                      </a:r>
                      <a:endParaRPr sz="1400" b="0">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Clr>
                          <a:schemeClr val="dk1"/>
                        </a:buClr>
                        <a:buSzPts val="800"/>
                        <a:buFont typeface="Noto Sans Symbols"/>
                        <a:buNone/>
                      </a:pPr>
                      <a:r>
                        <a:rPr lang="en-IE" sz="1400" b="0">
                          <a:solidFill>
                            <a:schemeClr val="dk1"/>
                          </a:solidFill>
                          <a:latin typeface="Arial"/>
                          <a:ea typeface="Arial"/>
                          <a:cs typeface="Arial"/>
                          <a:sym typeface="Arial"/>
                        </a:rPr>
                        <a:t>In format DDMMYY</a:t>
                      </a:r>
                      <a:endParaRPr sz="1400" b="0">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67310" marR="0" lvl="0" indent="0" algn="ctr" rtl="0">
                        <a:spcBef>
                          <a:spcPts val="0"/>
                        </a:spcBef>
                        <a:spcAft>
                          <a:spcPts val="0"/>
                        </a:spcAft>
                        <a:buClr>
                          <a:schemeClr val="dk1"/>
                        </a:buClr>
                        <a:buSzPts val="1100"/>
                        <a:buFont typeface="Arial"/>
                        <a:buNone/>
                      </a:pPr>
                      <a:endParaRPr sz="1400" b="0">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554225">
                <a:tc>
                  <a:txBody>
                    <a:bodyPr/>
                    <a:lstStyle/>
                    <a:p>
                      <a:pPr marL="67945" marR="0" lvl="0" indent="0" algn="l" rtl="0">
                        <a:spcBef>
                          <a:spcPts val="0"/>
                        </a:spcBef>
                        <a:spcAft>
                          <a:spcPts val="0"/>
                        </a:spcAft>
                        <a:buNone/>
                      </a:pPr>
                      <a:endParaRPr sz="1400" b="1">
                        <a:solidFill>
                          <a:srgbClr val="000000"/>
                        </a:solidFill>
                        <a:latin typeface="Arial"/>
                        <a:ea typeface="Arial"/>
                        <a:cs typeface="Arial"/>
                        <a:sym typeface="Arial"/>
                      </a:endParaRPr>
                    </a:p>
                    <a:p>
                      <a:pPr marL="67945" marR="0" lvl="0" indent="0" algn="l" rtl="0">
                        <a:spcBef>
                          <a:spcPts val="160"/>
                        </a:spcBef>
                        <a:spcAft>
                          <a:spcPts val="0"/>
                        </a:spcAft>
                        <a:buNone/>
                      </a:pPr>
                      <a:endParaRPr sz="1400" b="1">
                        <a:solidFill>
                          <a:srgbClr val="000000"/>
                        </a:solidFill>
                        <a:latin typeface="Arial"/>
                        <a:ea typeface="Arial"/>
                        <a:cs typeface="Arial"/>
                        <a:sym typeface="Arial"/>
                      </a:endParaRPr>
                    </a:p>
                    <a:p>
                      <a:pPr marL="67945" marR="0" lvl="0" indent="0" algn="l" rtl="0">
                        <a:spcBef>
                          <a:spcPts val="160"/>
                        </a:spcBef>
                        <a:spcAft>
                          <a:spcPts val="0"/>
                        </a:spcAft>
                        <a:buNone/>
                      </a:pPr>
                      <a:endParaRPr sz="1400" b="1">
                        <a:solidFill>
                          <a:srgbClr val="000000"/>
                        </a:solidFill>
                        <a:latin typeface="Arial"/>
                        <a:ea typeface="Arial"/>
                        <a:cs typeface="Arial"/>
                        <a:sym typeface="Arial"/>
                      </a:endParaRPr>
                    </a:p>
                    <a:p>
                      <a:pPr marL="67945" marR="0" lvl="0" indent="0" algn="l" rtl="0">
                        <a:spcBef>
                          <a:spcPts val="160"/>
                        </a:spcBef>
                        <a:spcAft>
                          <a:spcPts val="0"/>
                        </a:spcAft>
                        <a:buNone/>
                      </a:pPr>
                      <a:r>
                        <a:rPr lang="en-IE" sz="1400" b="1">
                          <a:solidFill>
                            <a:srgbClr val="000000"/>
                          </a:solidFill>
                          <a:latin typeface="Arial"/>
                          <a:ea typeface="Arial"/>
                          <a:cs typeface="Arial"/>
                          <a:sym typeface="Arial"/>
                        </a:rPr>
                        <a:t>Example</a:t>
                      </a:r>
                      <a:endParaRPr sz="1400">
                        <a:latin typeface="Arial"/>
                        <a:ea typeface="Arial"/>
                        <a:cs typeface="Arial"/>
                        <a:sym typeface="Arial"/>
                      </a:endParaRPr>
                    </a:p>
                  </a:txBody>
                  <a:tcPr marL="0" marR="0"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Clr>
                          <a:schemeClr val="dk1"/>
                        </a:buClr>
                        <a:buSzPts val="1100"/>
                        <a:buFont typeface="Arial"/>
                        <a:buNone/>
                      </a:pPr>
                      <a:r>
                        <a:rPr lang="en-IE" sz="1400" b="0">
                          <a:solidFill>
                            <a:schemeClr val="dk1"/>
                          </a:solidFill>
                          <a:latin typeface="Arial"/>
                          <a:ea typeface="Arial"/>
                          <a:cs typeface="Arial"/>
                          <a:sym typeface="Arial"/>
                        </a:rPr>
                        <a:t> </a:t>
                      </a:r>
                      <a:endParaRPr sz="1400" b="0">
                        <a:solidFill>
                          <a:schemeClr val="dk1"/>
                        </a:solidFill>
                        <a:latin typeface="Arial"/>
                        <a:ea typeface="Arial"/>
                        <a:cs typeface="Arial"/>
                        <a:sym typeface="Arial"/>
                      </a:endParaRPr>
                    </a:p>
                    <a:p>
                      <a:pPr marL="0" marR="416560" lvl="0" indent="0" algn="ctr" rtl="0">
                        <a:spcBef>
                          <a:spcPts val="780"/>
                        </a:spcBef>
                        <a:spcAft>
                          <a:spcPts val="0"/>
                        </a:spcAft>
                        <a:buClr>
                          <a:schemeClr val="dk1"/>
                        </a:buClr>
                        <a:buSzPts val="1100"/>
                        <a:buFont typeface="Arial"/>
                        <a:buNone/>
                      </a:pPr>
                      <a:r>
                        <a:rPr lang="en-IE" sz="1400" b="0">
                          <a:solidFill>
                            <a:schemeClr val="dk1"/>
                          </a:solidFill>
                          <a:latin typeface="Arial"/>
                          <a:ea typeface="Arial"/>
                          <a:cs typeface="Arial"/>
                          <a:sym typeface="Arial"/>
                        </a:rPr>
                        <a:t>FG</a:t>
                      </a:r>
                      <a:endParaRPr sz="1400" b="0">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Clr>
                          <a:schemeClr val="dk1"/>
                        </a:buClr>
                        <a:buSzPts val="1100"/>
                        <a:buFont typeface="Arial"/>
                        <a:buNone/>
                      </a:pPr>
                      <a:r>
                        <a:rPr lang="en-IE" sz="1400" b="0">
                          <a:solidFill>
                            <a:schemeClr val="dk1"/>
                          </a:solidFill>
                          <a:latin typeface="Arial"/>
                          <a:ea typeface="Arial"/>
                          <a:cs typeface="Arial"/>
                          <a:sym typeface="Arial"/>
                        </a:rPr>
                        <a:t> </a:t>
                      </a:r>
                      <a:endParaRPr sz="1400" b="0">
                        <a:solidFill>
                          <a:schemeClr val="dk1"/>
                        </a:solidFill>
                        <a:latin typeface="Arial"/>
                        <a:ea typeface="Arial"/>
                        <a:cs typeface="Arial"/>
                        <a:sym typeface="Arial"/>
                      </a:endParaRPr>
                    </a:p>
                    <a:p>
                      <a:pPr marL="445769" marR="443230" lvl="0" indent="0" algn="ctr" rtl="0">
                        <a:spcBef>
                          <a:spcPts val="780"/>
                        </a:spcBef>
                        <a:spcAft>
                          <a:spcPts val="0"/>
                        </a:spcAft>
                        <a:buClr>
                          <a:schemeClr val="dk1"/>
                        </a:buClr>
                        <a:buSzPts val="1100"/>
                        <a:buFont typeface="Arial"/>
                        <a:buNone/>
                      </a:pPr>
                      <a:r>
                        <a:rPr lang="en-IE" sz="1400" b="0">
                          <a:solidFill>
                            <a:schemeClr val="dk1"/>
                          </a:solidFill>
                          <a:latin typeface="Arial"/>
                          <a:ea typeface="Arial"/>
                          <a:cs typeface="Arial"/>
                          <a:sym typeface="Arial"/>
                        </a:rPr>
                        <a:t>011115</a:t>
                      </a:r>
                      <a:endParaRPr sz="1400" b="0">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100330" lvl="0" indent="0" algn="l" rtl="0">
                        <a:lnSpc>
                          <a:spcPct val="96000"/>
                        </a:lnSpc>
                        <a:spcBef>
                          <a:spcPts val="0"/>
                        </a:spcBef>
                        <a:spcAft>
                          <a:spcPts val="0"/>
                        </a:spcAft>
                        <a:buClr>
                          <a:schemeClr val="dk1"/>
                        </a:buClr>
                        <a:buSzPts val="800"/>
                        <a:buFont typeface="Noto Sans Symbols"/>
                        <a:buNone/>
                      </a:pPr>
                      <a:r>
                        <a:rPr lang="en-IE" sz="1400" b="0">
                          <a:solidFill>
                            <a:schemeClr val="dk1"/>
                          </a:solidFill>
                          <a:latin typeface="Arial"/>
                          <a:ea typeface="Arial"/>
                          <a:cs typeface="Arial"/>
                          <a:sym typeface="Arial"/>
                        </a:rPr>
                        <a:t>Laser marking systems for SAA now allow a full Batch number </a:t>
                      </a:r>
                      <a:endParaRPr sz="1400"/>
                    </a:p>
                    <a:p>
                      <a:pPr marL="0" marR="100330" lvl="0" indent="0" algn="l" rtl="0">
                        <a:lnSpc>
                          <a:spcPct val="96000"/>
                        </a:lnSpc>
                        <a:spcBef>
                          <a:spcPts val="130"/>
                        </a:spcBef>
                        <a:spcAft>
                          <a:spcPts val="0"/>
                        </a:spcAft>
                        <a:buClr>
                          <a:schemeClr val="dk1"/>
                        </a:buClr>
                        <a:buSzPts val="800"/>
                        <a:buFont typeface="Noto Sans Symbols"/>
                        <a:buNone/>
                      </a:pPr>
                      <a:r>
                        <a:rPr lang="en-IE" sz="1400" b="0">
                          <a:solidFill>
                            <a:schemeClr val="dk1"/>
                          </a:solidFill>
                          <a:latin typeface="Arial"/>
                          <a:ea typeface="Arial"/>
                          <a:cs typeface="Arial"/>
                          <a:sym typeface="Arial"/>
                        </a:rPr>
                        <a:t>A suffix may be used to identify different Lots (production runs) that commenced production on the same day.</a:t>
                      </a:r>
                      <a:endParaRPr sz="1400" b="0">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139700">
                <a:tc>
                  <a:txBody>
                    <a:bodyPr/>
                    <a:lstStyle/>
                    <a:p>
                      <a:pPr marL="0" marR="0" lvl="0" indent="0" algn="l" rtl="0">
                        <a:spcBef>
                          <a:spcPts val="0"/>
                        </a:spcBef>
                        <a:spcAft>
                          <a:spcPts val="0"/>
                        </a:spcAft>
                        <a:buNone/>
                      </a:pPr>
                      <a:r>
                        <a:rPr lang="en-IE" sz="1400">
                          <a:latin typeface="Arial"/>
                          <a:ea typeface="Arial"/>
                          <a:cs typeface="Arial"/>
                          <a:sym typeface="Arial"/>
                        </a:rPr>
                        <a:t> </a:t>
                      </a:r>
                      <a:r>
                        <a:rPr lang="en-IE" sz="1400" b="1">
                          <a:solidFill>
                            <a:schemeClr val="lt1"/>
                          </a:solidFill>
                          <a:latin typeface="Arial"/>
                          <a:ea typeface="Arial"/>
                          <a:cs typeface="Arial"/>
                          <a:sym typeface="Arial"/>
                        </a:rPr>
                        <a:t>  </a:t>
                      </a:r>
                      <a:r>
                        <a:rPr lang="en-IE" sz="1400" b="1">
                          <a:solidFill>
                            <a:srgbClr val="000000"/>
                          </a:solidFill>
                          <a:latin typeface="Arial"/>
                          <a:ea typeface="Arial"/>
                          <a:cs typeface="Arial"/>
                          <a:sym typeface="Arial"/>
                        </a:rPr>
                        <a:t>Range</a:t>
                      </a:r>
                      <a:endParaRPr sz="1400"/>
                    </a:p>
                    <a:p>
                      <a:pPr marL="0" marR="0" lvl="0" indent="0" algn="l" rtl="0">
                        <a:spcBef>
                          <a:spcPts val="0"/>
                        </a:spcBef>
                        <a:spcAft>
                          <a:spcPts val="0"/>
                        </a:spcAft>
                        <a:buNone/>
                      </a:pPr>
                      <a:endParaRPr sz="1400">
                        <a:latin typeface="Arial"/>
                        <a:ea typeface="Arial"/>
                        <a:cs typeface="Arial"/>
                        <a:sym typeface="Arial"/>
                      </a:endParaRPr>
                    </a:p>
                  </a:txBody>
                  <a:tcPr marL="0" marR="0"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445769" lvl="0" indent="0" algn="ctr" rtl="0">
                        <a:spcBef>
                          <a:spcPts val="0"/>
                        </a:spcBef>
                        <a:spcAft>
                          <a:spcPts val="0"/>
                        </a:spcAft>
                        <a:buClr>
                          <a:schemeClr val="dk1"/>
                        </a:buClr>
                        <a:buSzPts val="800"/>
                        <a:buFont typeface="Noto Sans Symbols"/>
                        <a:buNone/>
                      </a:pPr>
                      <a:r>
                        <a:rPr lang="en-IE" sz="1400" b="0">
                          <a:solidFill>
                            <a:schemeClr val="dk1"/>
                          </a:solidFill>
                          <a:latin typeface="Arial"/>
                          <a:ea typeface="Arial"/>
                          <a:cs typeface="Arial"/>
                          <a:sym typeface="Arial"/>
                        </a:rPr>
                        <a:t>A to ZZZ</a:t>
                      </a:r>
                      <a:endParaRPr sz="1400" b="0">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Clr>
                          <a:schemeClr val="dk1"/>
                        </a:buClr>
                        <a:buSzPts val="1100"/>
                        <a:buFont typeface="Arial"/>
                        <a:buNone/>
                      </a:pPr>
                      <a:r>
                        <a:rPr lang="en-IE" sz="1400" b="0">
                          <a:solidFill>
                            <a:schemeClr val="dk1"/>
                          </a:solidFill>
                          <a:latin typeface="Times New Roman"/>
                          <a:ea typeface="Times New Roman"/>
                          <a:cs typeface="Times New Roman"/>
                          <a:sym typeface="Times New Roman"/>
                        </a:rPr>
                        <a:t> </a:t>
                      </a:r>
                      <a:endParaRPr sz="1400" b="0">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67310" marR="0" lvl="0" indent="0" algn="ctr" rtl="0">
                        <a:spcBef>
                          <a:spcPts val="0"/>
                        </a:spcBef>
                        <a:spcAft>
                          <a:spcPts val="0"/>
                        </a:spcAft>
                        <a:buClr>
                          <a:schemeClr val="dk1"/>
                        </a:buClr>
                        <a:buSzPts val="1100"/>
                        <a:buFont typeface="Arial"/>
                        <a:buNone/>
                      </a:pPr>
                      <a:endParaRPr sz="1400" b="0">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276875">
                <a:tc>
                  <a:txBody>
                    <a:bodyPr/>
                    <a:lstStyle/>
                    <a:p>
                      <a:pPr marL="67945" marR="342265" lvl="0" indent="0" algn="l" rtl="0">
                        <a:lnSpc>
                          <a:spcPct val="95454"/>
                        </a:lnSpc>
                        <a:spcBef>
                          <a:spcPts val="0"/>
                        </a:spcBef>
                        <a:spcAft>
                          <a:spcPts val="0"/>
                        </a:spcAft>
                        <a:buNone/>
                      </a:pPr>
                      <a:r>
                        <a:rPr lang="en-IE" sz="1400" b="1">
                          <a:solidFill>
                            <a:srgbClr val="000000"/>
                          </a:solidFill>
                          <a:latin typeface="Arial"/>
                          <a:ea typeface="Arial"/>
                          <a:cs typeface="Arial"/>
                          <a:sym typeface="Arial"/>
                        </a:rPr>
                        <a:t>Example Lot Number</a:t>
                      </a:r>
                      <a:endParaRPr sz="1400">
                        <a:latin typeface="Arial"/>
                        <a:ea typeface="Arial"/>
                        <a:cs typeface="Arial"/>
                        <a:sym typeface="Arial"/>
                      </a:endParaRPr>
                    </a:p>
                  </a:txBody>
                  <a:tcPr marL="0" marR="0"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gridSpan="3">
                  <a:txBody>
                    <a:bodyPr/>
                    <a:lstStyle/>
                    <a:p>
                      <a:pPr marL="1920240" marR="1913890" lvl="0" indent="0" algn="ctr" rtl="0">
                        <a:spcBef>
                          <a:spcPts val="0"/>
                        </a:spcBef>
                        <a:spcAft>
                          <a:spcPts val="0"/>
                        </a:spcAft>
                        <a:buNone/>
                      </a:pPr>
                      <a:r>
                        <a:rPr lang="en-IE" sz="1400" b="1">
                          <a:solidFill>
                            <a:schemeClr val="dk1"/>
                          </a:solidFill>
                          <a:latin typeface="Arial"/>
                          <a:ea typeface="Arial"/>
                          <a:cs typeface="Arial"/>
                          <a:sym typeface="Arial"/>
                        </a:rPr>
                        <a:t>FG 011115</a:t>
                      </a:r>
                      <a:r>
                        <a:rPr lang="en-IE" sz="1400">
                          <a:solidFill>
                            <a:schemeClr val="dk1"/>
                          </a:solidFill>
                        </a:rPr>
                        <a:t> </a:t>
                      </a:r>
                      <a:endParaRPr sz="1400">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4"/>
                  </a:ext>
                </a:extLst>
              </a:tr>
            </a:tbl>
          </a:graphicData>
        </a:graphic>
      </p:graphicFrame>
      <p:sp>
        <p:nvSpPr>
          <p:cNvPr id="6" name="TextBox 1">
            <a:extLst>
              <a:ext uri="{FF2B5EF4-FFF2-40B4-BE49-F238E27FC236}">
                <a16:creationId xmlns:a16="http://schemas.microsoft.com/office/drawing/2014/main" id="{B7DA5D5C-CEB3-4D5B-B1C4-C9A2D0FAFE8F}"/>
              </a:ext>
            </a:extLst>
          </p:cNvPr>
          <p:cNvSpPr txBox="1"/>
          <p:nvPr/>
        </p:nvSpPr>
        <p:spPr>
          <a:xfrm>
            <a:off x="8280401" y="6036733"/>
            <a:ext cx="1289755" cy="314832"/>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kern="0"/>
              <a:t>See Handout</a:t>
            </a:r>
          </a:p>
        </p:txBody>
      </p:sp>
      <p:pic>
        <p:nvPicPr>
          <p:cNvPr id="3" name="Graphic 3" descr="Document with solid fill">
            <a:extLst>
              <a:ext uri="{FF2B5EF4-FFF2-40B4-BE49-F238E27FC236}">
                <a16:creationId xmlns:a16="http://schemas.microsoft.com/office/drawing/2014/main" id="{538C15CF-D3B6-4A5A-AD33-62DEC1AAB77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364132" y="5850466"/>
            <a:ext cx="674512" cy="674512"/>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14"/>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IE"/>
              <a:t>Find the Lot and Batch numbers</a:t>
            </a:r>
            <a:endParaRPr/>
          </a:p>
        </p:txBody>
      </p:sp>
      <p:pic>
        <p:nvPicPr>
          <p:cNvPr id="5" name="Picture 4">
            <a:extLst>
              <a:ext uri="{FF2B5EF4-FFF2-40B4-BE49-F238E27FC236}">
                <a16:creationId xmlns:a16="http://schemas.microsoft.com/office/drawing/2014/main" id="{2853619F-F2AF-4D0C-A3BB-D319B94FF9A2}"/>
              </a:ext>
            </a:extLst>
          </p:cNvPr>
          <p:cNvPicPr>
            <a:picLocks noChangeAspect="1"/>
          </p:cNvPicPr>
          <p:nvPr/>
        </p:nvPicPr>
        <p:blipFill>
          <a:blip r:embed="rId3"/>
          <a:stretch>
            <a:fillRect/>
          </a:stretch>
        </p:blipFill>
        <p:spPr>
          <a:xfrm>
            <a:off x="1834892" y="4259821"/>
            <a:ext cx="3863893" cy="2377779"/>
          </a:xfrm>
          <a:prstGeom prst="rect">
            <a:avLst/>
          </a:prstGeom>
        </p:spPr>
      </p:pic>
      <p:pic>
        <p:nvPicPr>
          <p:cNvPr id="7" name="Picture 6">
            <a:extLst>
              <a:ext uri="{FF2B5EF4-FFF2-40B4-BE49-F238E27FC236}">
                <a16:creationId xmlns:a16="http://schemas.microsoft.com/office/drawing/2014/main" id="{45D6E215-B56A-4350-99DC-CD9B7C2B7C14}"/>
              </a:ext>
            </a:extLst>
          </p:cNvPr>
          <p:cNvPicPr>
            <a:picLocks noChangeAspect="1"/>
          </p:cNvPicPr>
          <p:nvPr/>
        </p:nvPicPr>
        <p:blipFill>
          <a:blip r:embed="rId4"/>
          <a:stretch>
            <a:fillRect/>
          </a:stretch>
        </p:blipFill>
        <p:spPr>
          <a:xfrm>
            <a:off x="6429583" y="4173697"/>
            <a:ext cx="3547323" cy="2343559"/>
          </a:xfrm>
          <a:prstGeom prst="rect">
            <a:avLst/>
          </a:prstGeom>
        </p:spPr>
      </p:pic>
      <p:pic>
        <p:nvPicPr>
          <p:cNvPr id="11" name="Picture 10">
            <a:extLst>
              <a:ext uri="{FF2B5EF4-FFF2-40B4-BE49-F238E27FC236}">
                <a16:creationId xmlns:a16="http://schemas.microsoft.com/office/drawing/2014/main" id="{71C99E23-A7C4-431F-996A-6E79FE95EA67}"/>
              </a:ext>
            </a:extLst>
          </p:cNvPr>
          <p:cNvPicPr>
            <a:picLocks noChangeAspect="1"/>
          </p:cNvPicPr>
          <p:nvPr/>
        </p:nvPicPr>
        <p:blipFill>
          <a:blip r:embed="rId5"/>
          <a:stretch>
            <a:fillRect/>
          </a:stretch>
        </p:blipFill>
        <p:spPr>
          <a:xfrm>
            <a:off x="1768380" y="1768146"/>
            <a:ext cx="3930405" cy="2288950"/>
          </a:xfrm>
          <a:prstGeom prst="rect">
            <a:avLst/>
          </a:prstGeom>
        </p:spPr>
      </p:pic>
      <p:pic>
        <p:nvPicPr>
          <p:cNvPr id="19" name="Picture 18">
            <a:extLst>
              <a:ext uri="{FF2B5EF4-FFF2-40B4-BE49-F238E27FC236}">
                <a16:creationId xmlns:a16="http://schemas.microsoft.com/office/drawing/2014/main" id="{E5C816C9-FCAA-4601-8171-96609F428BBE}"/>
              </a:ext>
            </a:extLst>
          </p:cNvPr>
          <p:cNvPicPr>
            <a:picLocks noChangeAspect="1"/>
          </p:cNvPicPr>
          <p:nvPr/>
        </p:nvPicPr>
        <p:blipFill>
          <a:blip r:embed="rId6"/>
          <a:stretch>
            <a:fillRect/>
          </a:stretch>
        </p:blipFill>
        <p:spPr>
          <a:xfrm>
            <a:off x="6238043" y="1768147"/>
            <a:ext cx="3930405" cy="2291397"/>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BDBAC59-255F-4AC2-AAD7-D1461F539E72}"/>
              </a:ext>
            </a:extLst>
          </p:cNvPr>
          <p:cNvPicPr>
            <a:picLocks noChangeAspect="1"/>
          </p:cNvPicPr>
          <p:nvPr/>
        </p:nvPicPr>
        <p:blipFill>
          <a:blip r:embed="rId2"/>
          <a:stretch>
            <a:fillRect/>
          </a:stretch>
        </p:blipFill>
        <p:spPr>
          <a:xfrm>
            <a:off x="6255800" y="1690689"/>
            <a:ext cx="4108665" cy="2861391"/>
          </a:xfrm>
          <a:prstGeom prst="rect">
            <a:avLst/>
          </a:prstGeom>
        </p:spPr>
      </p:pic>
      <p:pic>
        <p:nvPicPr>
          <p:cNvPr id="5" name="Picture 4">
            <a:extLst>
              <a:ext uri="{FF2B5EF4-FFF2-40B4-BE49-F238E27FC236}">
                <a16:creationId xmlns:a16="http://schemas.microsoft.com/office/drawing/2014/main" id="{AA6371AF-9DB9-40E3-81D0-8A244B5765AA}"/>
              </a:ext>
            </a:extLst>
          </p:cNvPr>
          <p:cNvPicPr>
            <a:picLocks noChangeAspect="1"/>
          </p:cNvPicPr>
          <p:nvPr/>
        </p:nvPicPr>
        <p:blipFill>
          <a:blip r:embed="rId3"/>
          <a:stretch>
            <a:fillRect/>
          </a:stretch>
        </p:blipFill>
        <p:spPr>
          <a:xfrm>
            <a:off x="4863622" y="4649675"/>
            <a:ext cx="5500843" cy="1939463"/>
          </a:xfrm>
          <a:prstGeom prst="rect">
            <a:avLst/>
          </a:prstGeom>
        </p:spPr>
      </p:pic>
      <p:pic>
        <p:nvPicPr>
          <p:cNvPr id="6" name="Picture 5">
            <a:extLst>
              <a:ext uri="{FF2B5EF4-FFF2-40B4-BE49-F238E27FC236}">
                <a16:creationId xmlns:a16="http://schemas.microsoft.com/office/drawing/2014/main" id="{896601A0-F650-484C-A258-E51698904B0F}"/>
              </a:ext>
            </a:extLst>
          </p:cNvPr>
          <p:cNvPicPr>
            <a:picLocks noChangeAspect="1"/>
          </p:cNvPicPr>
          <p:nvPr/>
        </p:nvPicPr>
        <p:blipFill>
          <a:blip r:embed="rId4"/>
          <a:stretch>
            <a:fillRect/>
          </a:stretch>
        </p:blipFill>
        <p:spPr>
          <a:xfrm>
            <a:off x="1827537" y="4649674"/>
            <a:ext cx="2915491" cy="1939463"/>
          </a:xfrm>
          <a:prstGeom prst="rect">
            <a:avLst/>
          </a:prstGeom>
        </p:spPr>
      </p:pic>
      <p:pic>
        <p:nvPicPr>
          <p:cNvPr id="7" name="Picture 6">
            <a:extLst>
              <a:ext uri="{FF2B5EF4-FFF2-40B4-BE49-F238E27FC236}">
                <a16:creationId xmlns:a16="http://schemas.microsoft.com/office/drawing/2014/main" id="{5050B0B9-5468-46F4-B10B-6F8AE04AB421}"/>
              </a:ext>
            </a:extLst>
          </p:cNvPr>
          <p:cNvPicPr>
            <a:picLocks noChangeAspect="1"/>
          </p:cNvPicPr>
          <p:nvPr/>
        </p:nvPicPr>
        <p:blipFill>
          <a:blip r:embed="rId5"/>
          <a:stretch>
            <a:fillRect/>
          </a:stretch>
        </p:blipFill>
        <p:spPr>
          <a:xfrm>
            <a:off x="1827536" y="1690688"/>
            <a:ext cx="3804652" cy="2467618"/>
          </a:xfrm>
          <a:prstGeom prst="rect">
            <a:avLst/>
          </a:prstGeom>
        </p:spPr>
      </p:pic>
      <p:sp>
        <p:nvSpPr>
          <p:cNvPr id="8" name="Google Shape;176;p14">
            <a:extLst>
              <a:ext uri="{FF2B5EF4-FFF2-40B4-BE49-F238E27FC236}">
                <a16:creationId xmlns:a16="http://schemas.microsoft.com/office/drawing/2014/main" id="{26528EEE-2ADF-41FD-BD4A-5BD7A132B673}"/>
              </a:ext>
            </a:extLst>
          </p:cNvPr>
          <p:cNvSpPr txBox="1">
            <a:spLocks noGrp="1"/>
          </p:cNvSpPr>
          <p:nvPr>
            <p:ph type="title"/>
          </p:nvPr>
        </p:nvSpPr>
        <p:spPr>
          <a:xfrm>
            <a:off x="2154238" y="365126"/>
            <a:ext cx="7886700" cy="1325563"/>
          </a:xfrm>
          <a:prstGeom prst="rect">
            <a:avLst/>
          </a:prstGeom>
          <a:noFill/>
          <a:ln>
            <a:noFill/>
          </a:ln>
        </p:spPr>
        <p:txBody>
          <a:bodyPr spcFirstLastPara="1" wrap="square" lIns="91425" tIns="45700" rIns="91425" bIns="45700" anchor="t" anchorCtr="0">
            <a:noAutofit/>
          </a:bodyPr>
          <a:lstStyle/>
          <a:p>
            <a:pPr algn="ctr"/>
            <a:r>
              <a:rPr lang="en-IE"/>
              <a:t>Find the Lot and Batch numbers</a:t>
            </a:r>
            <a:endParaRPr/>
          </a:p>
        </p:txBody>
      </p:sp>
    </p:spTree>
    <p:extLst>
      <p:ext uri="{BB962C8B-B14F-4D97-AF65-F5344CB8AC3E}">
        <p14:creationId xmlns:p14="http://schemas.microsoft.com/office/powerpoint/2010/main" val="30256406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15"/>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IE"/>
              <a:t>Types of Ammunition Stockpiles </a:t>
            </a:r>
            <a:endParaRPr/>
          </a:p>
        </p:txBody>
      </p:sp>
      <p:sp>
        <p:nvSpPr>
          <p:cNvPr id="184" name="Google Shape;184;p15"/>
          <p:cNvSpPr txBox="1">
            <a:spLocks noGrp="1"/>
          </p:cNvSpPr>
          <p:nvPr>
            <p:ph type="body" idx="1"/>
          </p:nvPr>
        </p:nvSpPr>
        <p:spPr>
          <a:xfrm>
            <a:off x="2153842" y="1895179"/>
            <a:ext cx="7886699" cy="4294485"/>
          </a:xfrm>
          <a:prstGeom prst="rect">
            <a:avLst/>
          </a:prstGeom>
          <a:noFill/>
          <a:ln>
            <a:noFill/>
          </a:ln>
        </p:spPr>
        <p:txBody>
          <a:bodyPr spcFirstLastPara="1" wrap="square" lIns="91425" tIns="45700" rIns="91425" bIns="45700" anchor="t" anchorCtr="0">
            <a:noAutofit/>
          </a:bodyPr>
          <a:lstStyle/>
          <a:p>
            <a:pPr marL="447675" indent="-447675">
              <a:spcBef>
                <a:spcPts val="0"/>
              </a:spcBef>
            </a:pPr>
            <a:r>
              <a:rPr lang="en-IE"/>
              <a:t>Operational</a:t>
            </a:r>
            <a:endParaRPr/>
          </a:p>
          <a:p>
            <a:pPr marL="447675" indent="-447675"/>
            <a:r>
              <a:rPr lang="en-IE"/>
              <a:t>Training</a:t>
            </a:r>
            <a:endParaRPr/>
          </a:p>
          <a:p>
            <a:pPr marL="447675" indent="-447675"/>
            <a:r>
              <a:rPr lang="en-IE"/>
              <a:t>Disposal</a:t>
            </a:r>
            <a:br>
              <a:rPr lang="en-IE"/>
            </a:br>
            <a:endParaRPr/>
          </a:p>
          <a:p>
            <a:pPr marL="447675" indent="-447675">
              <a:buClr>
                <a:srgbClr val="FF0000"/>
              </a:buClr>
            </a:pPr>
            <a:r>
              <a:rPr lang="en-IE">
                <a:solidFill>
                  <a:srgbClr val="FF0000"/>
                </a:solidFill>
              </a:rPr>
              <a:t>War reserve</a:t>
            </a:r>
            <a:endParaRPr/>
          </a:p>
          <a:p>
            <a:pPr marL="447675" indent="-447675">
              <a:buClr>
                <a:srgbClr val="FF0000"/>
              </a:buClr>
            </a:pPr>
            <a:r>
              <a:rPr lang="en-IE">
                <a:solidFill>
                  <a:srgbClr val="FF0000"/>
                </a:solidFill>
              </a:rPr>
              <a:t>Experimental</a:t>
            </a:r>
            <a:endParaRPr/>
          </a:p>
          <a:p>
            <a:pPr marL="447675" indent="-447675">
              <a:buClr>
                <a:srgbClr val="FF0000"/>
              </a:buClr>
            </a:pPr>
            <a:r>
              <a:rPr lang="en-IE">
                <a:solidFill>
                  <a:srgbClr val="FF0000"/>
                </a:solidFill>
              </a:rPr>
              <a:t>Production</a:t>
            </a:r>
            <a:endParaRPr/>
          </a:p>
          <a:p>
            <a:pPr marL="228600" indent="0">
              <a:buNone/>
            </a:pPr>
            <a:endParaRPr/>
          </a:p>
          <a:p>
            <a:pPr marL="228600" indent="0">
              <a:buNone/>
            </a:pPr>
            <a:endParaRPr/>
          </a:p>
          <a:p>
            <a:pPr marL="228600" indent="0">
              <a:buNone/>
            </a:pPr>
            <a:endParaRPr/>
          </a:p>
        </p:txBody>
      </p:sp>
      <p:sp>
        <p:nvSpPr>
          <p:cNvPr id="185" name="Google Shape;185;p15"/>
          <p:cNvSpPr txBox="1"/>
          <p:nvPr/>
        </p:nvSpPr>
        <p:spPr>
          <a:xfrm>
            <a:off x="6110288" y="5035549"/>
            <a:ext cx="3809761" cy="369332"/>
          </a:xfrm>
          <a:prstGeom prst="rect">
            <a:avLst/>
          </a:prstGeom>
          <a:noFill/>
          <a:ln>
            <a:noFill/>
          </a:ln>
        </p:spPr>
        <p:txBody>
          <a:bodyPr spcFirstLastPara="1" wrap="square" lIns="91425" tIns="45700" rIns="91425" bIns="45700" anchor="t" anchorCtr="0">
            <a:spAutoFit/>
          </a:bodyPr>
          <a:lstStyle/>
          <a:p>
            <a:pPr>
              <a:buClr>
                <a:srgbClr val="000000"/>
              </a:buClr>
            </a:pPr>
            <a:r>
              <a:rPr lang="en-IE" kern="0">
                <a:solidFill>
                  <a:srgbClr val="000000"/>
                </a:solidFill>
                <a:latin typeface="Arial"/>
                <a:ea typeface="Arial"/>
                <a:cs typeface="Arial"/>
                <a:sym typeface="Arial"/>
              </a:rPr>
              <a:t>Not Required in Temporary Storage</a:t>
            </a:r>
            <a:endParaRPr sz="1400" kern="0">
              <a:solidFill>
                <a:srgbClr val="000000"/>
              </a:solidFill>
              <a:latin typeface="Arial"/>
              <a:cs typeface="Arial"/>
              <a:sym typeface="Arial"/>
            </a:endParaRPr>
          </a:p>
        </p:txBody>
      </p:sp>
      <p:sp>
        <p:nvSpPr>
          <p:cNvPr id="186" name="Google Shape;186;p15"/>
          <p:cNvSpPr/>
          <p:nvPr/>
        </p:nvSpPr>
        <p:spPr>
          <a:xfrm>
            <a:off x="5572125" y="4457700"/>
            <a:ext cx="350996" cy="1514475"/>
          </a:xfrm>
          <a:prstGeom prst="rightBrace">
            <a:avLst>
              <a:gd name="adj1" fmla="val 8333"/>
              <a:gd name="adj2" fmla="val 50000"/>
            </a:avLst>
          </a:prstGeom>
          <a:noFill/>
          <a:ln w="9525"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algn="ctr">
              <a:buClr>
                <a:srgbClr val="000000"/>
              </a:buClr>
            </a:pPr>
            <a:endParaRPr kern="0">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16"/>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IE"/>
              <a:t>Unit of Space &amp; Stacks</a:t>
            </a:r>
            <a:endParaRPr/>
          </a:p>
        </p:txBody>
      </p:sp>
      <p:sp>
        <p:nvSpPr>
          <p:cNvPr id="193" name="Google Shape;193;p16"/>
          <p:cNvSpPr txBox="1">
            <a:spLocks noGrp="1"/>
          </p:cNvSpPr>
          <p:nvPr>
            <p:ph type="body" idx="1"/>
          </p:nvPr>
        </p:nvSpPr>
        <p:spPr>
          <a:xfrm>
            <a:off x="2152651" y="1367524"/>
            <a:ext cx="7886699" cy="4840801"/>
          </a:xfrm>
          <a:prstGeom prst="rect">
            <a:avLst/>
          </a:prstGeom>
          <a:noFill/>
          <a:ln>
            <a:noFill/>
          </a:ln>
        </p:spPr>
        <p:txBody>
          <a:bodyPr spcFirstLastPara="1" wrap="square" lIns="91425" tIns="45700" rIns="91425" bIns="45700" anchor="t" anchorCtr="0">
            <a:noAutofit/>
          </a:bodyPr>
          <a:lstStyle/>
          <a:p>
            <a:pPr marL="358775" indent="-358775">
              <a:spcBef>
                <a:spcPts val="0"/>
              </a:spcBef>
              <a:buSzPts val="2800"/>
            </a:pPr>
            <a:r>
              <a:rPr lang="en-IE" sz="2800" b="1"/>
              <a:t>Unit of Space (UOS):</a:t>
            </a:r>
            <a:endParaRPr b="1"/>
          </a:p>
          <a:p>
            <a:pPr marL="718820" lvl="1" indent="-398145">
              <a:buSzPts val="2400"/>
              <a:buFont typeface="Courier New" panose="02070309020205020404" pitchFamily="49" charset="0"/>
              <a:buChar char="o"/>
            </a:pPr>
            <a:r>
              <a:rPr lang="en-IE" sz="2400"/>
              <a:t>the volume of most pallets equate to one cubic metre, with an average weight of 1 tonne </a:t>
            </a:r>
            <a:endParaRPr/>
          </a:p>
          <a:p>
            <a:pPr marL="718820" lvl="1" indent="-398145">
              <a:buSzPts val="2400"/>
              <a:buFont typeface="Courier New" panose="02070309020205020404" pitchFamily="49" charset="0"/>
              <a:buChar char="o"/>
            </a:pPr>
            <a:r>
              <a:rPr lang="en-IE" sz="2400"/>
              <a:t>Dependant on the size and type of ammunition	</a:t>
            </a:r>
            <a:endParaRPr/>
          </a:p>
          <a:p>
            <a:pPr marL="718820" indent="-398145">
              <a:buSzPts val="2400"/>
              <a:buFont typeface="Courier New" panose="02070309020205020404" pitchFamily="49" charset="0"/>
              <a:buChar char="o"/>
            </a:pPr>
            <a:r>
              <a:rPr lang="en-IE" sz="2400"/>
              <a:t>Used to calculate the total space available in an Explosive Storehouse (ESH) or ammunition container</a:t>
            </a:r>
            <a:br>
              <a:rPr lang="en-IE" sz="2400"/>
            </a:br>
            <a:endParaRPr sz="2400"/>
          </a:p>
          <a:p>
            <a:pPr marL="358775" indent="-358775">
              <a:buSzPts val="2800"/>
            </a:pPr>
            <a:r>
              <a:rPr lang="en-IE" sz="2800" b="1"/>
              <a:t>Stack:</a:t>
            </a:r>
            <a:endParaRPr b="1"/>
          </a:p>
          <a:p>
            <a:pPr lvl="1">
              <a:buSzPts val="2400"/>
              <a:buFont typeface="Courier New" panose="02070309020205020404" pitchFamily="49" charset="0"/>
              <a:buChar char="o"/>
            </a:pPr>
            <a:r>
              <a:rPr lang="en-IE" sz="2400"/>
              <a:t>The total volume of ammunition </a:t>
            </a:r>
            <a:br>
              <a:rPr lang="en-IE" sz="2400"/>
            </a:br>
            <a:r>
              <a:rPr lang="en-IE" sz="2400"/>
              <a:t>occupying the UOS space </a:t>
            </a:r>
            <a:br>
              <a:rPr lang="en-IE" sz="2400"/>
            </a:br>
            <a:endParaRPr sz="2400"/>
          </a:p>
          <a:p>
            <a:pPr marL="228600" indent="-76200">
              <a:buSzPts val="2400"/>
              <a:buNone/>
            </a:pPr>
            <a:endParaRPr sz="2400"/>
          </a:p>
        </p:txBody>
      </p:sp>
      <p:sp>
        <p:nvSpPr>
          <p:cNvPr id="2" name="Rectangle 1">
            <a:extLst>
              <a:ext uri="{FF2B5EF4-FFF2-40B4-BE49-F238E27FC236}">
                <a16:creationId xmlns:a16="http://schemas.microsoft.com/office/drawing/2014/main" id="{91A5158F-7337-4DBA-ABB8-FC7BF5211B97}"/>
              </a:ext>
            </a:extLst>
          </p:cNvPr>
          <p:cNvSpPr/>
          <p:nvPr/>
        </p:nvSpPr>
        <p:spPr>
          <a:xfrm>
            <a:off x="9335912" y="5652912"/>
            <a:ext cx="564445" cy="62088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pPr>
            <a:endParaRPr lang="en-US" sz="1400" kern="0">
              <a:solidFill>
                <a:srgbClr val="FFFFFF"/>
              </a:solidFill>
              <a:latin typeface="Arial"/>
              <a:sym typeface="Arial"/>
            </a:endParaRPr>
          </a:p>
        </p:txBody>
      </p:sp>
      <p:sp>
        <p:nvSpPr>
          <p:cNvPr id="7" name="Rectangle 6">
            <a:extLst>
              <a:ext uri="{FF2B5EF4-FFF2-40B4-BE49-F238E27FC236}">
                <a16:creationId xmlns:a16="http://schemas.microsoft.com/office/drawing/2014/main" id="{DB71EA73-75C7-4D55-91D4-EF0412C727C7}"/>
              </a:ext>
            </a:extLst>
          </p:cNvPr>
          <p:cNvSpPr/>
          <p:nvPr/>
        </p:nvSpPr>
        <p:spPr>
          <a:xfrm>
            <a:off x="9335912" y="4989690"/>
            <a:ext cx="564445" cy="62088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pPr>
            <a:endParaRPr lang="en-US" sz="1400" kern="0">
              <a:solidFill>
                <a:srgbClr val="FFFFFF"/>
              </a:solidFill>
              <a:latin typeface="Arial"/>
              <a:sym typeface="Arial"/>
            </a:endParaRPr>
          </a:p>
        </p:txBody>
      </p:sp>
      <p:sp>
        <p:nvSpPr>
          <p:cNvPr id="8" name="Rectangle 7">
            <a:extLst>
              <a:ext uri="{FF2B5EF4-FFF2-40B4-BE49-F238E27FC236}">
                <a16:creationId xmlns:a16="http://schemas.microsoft.com/office/drawing/2014/main" id="{8B124D91-1471-423F-AAC2-7D5A8798F2D2}"/>
              </a:ext>
            </a:extLst>
          </p:cNvPr>
          <p:cNvSpPr/>
          <p:nvPr/>
        </p:nvSpPr>
        <p:spPr>
          <a:xfrm>
            <a:off x="9335912" y="4326467"/>
            <a:ext cx="564445" cy="62088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pPr>
            <a:endParaRPr lang="en-US" sz="1400" kern="0">
              <a:solidFill>
                <a:srgbClr val="FFFFFF"/>
              </a:solidFill>
              <a:latin typeface="Arial"/>
              <a:sym typeface="Arial"/>
            </a:endParaRPr>
          </a:p>
        </p:txBody>
      </p:sp>
      <p:sp>
        <p:nvSpPr>
          <p:cNvPr id="9" name="Rectangle 8">
            <a:extLst>
              <a:ext uri="{FF2B5EF4-FFF2-40B4-BE49-F238E27FC236}">
                <a16:creationId xmlns:a16="http://schemas.microsoft.com/office/drawing/2014/main" id="{2A432DD6-61ED-4597-AC55-B43EF25BE097}"/>
              </a:ext>
            </a:extLst>
          </p:cNvPr>
          <p:cNvSpPr/>
          <p:nvPr/>
        </p:nvSpPr>
        <p:spPr>
          <a:xfrm>
            <a:off x="8235245" y="5652912"/>
            <a:ext cx="564445" cy="62088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pPr>
            <a:endParaRPr lang="en-US" sz="1400" kern="0">
              <a:solidFill>
                <a:srgbClr val="FFFFFF"/>
              </a:solidFill>
              <a:latin typeface="Arial"/>
              <a:sym typeface="Arial"/>
            </a:endParaRPr>
          </a:p>
        </p:txBody>
      </p:sp>
      <p:sp>
        <p:nvSpPr>
          <p:cNvPr id="4" name="TextBox 3">
            <a:extLst>
              <a:ext uri="{FF2B5EF4-FFF2-40B4-BE49-F238E27FC236}">
                <a16:creationId xmlns:a16="http://schemas.microsoft.com/office/drawing/2014/main" id="{A10C8BA0-F55C-42B9-9863-CA1553BA9939}"/>
              </a:ext>
            </a:extLst>
          </p:cNvPr>
          <p:cNvSpPr txBox="1"/>
          <p:nvPr/>
        </p:nvSpPr>
        <p:spPr>
          <a:xfrm>
            <a:off x="8077554" y="5297664"/>
            <a:ext cx="880533"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rgbClr val="000000"/>
              </a:buClr>
            </a:pPr>
            <a:r>
              <a:rPr lang="en-US" sz="1400" kern="0">
                <a:solidFill>
                  <a:srgbClr val="000000"/>
                </a:solidFill>
                <a:latin typeface="Arial"/>
                <a:cs typeface="Arial"/>
                <a:sym typeface="Arial"/>
              </a:rPr>
              <a:t>1 x UOS</a:t>
            </a:r>
          </a:p>
        </p:txBody>
      </p:sp>
      <p:sp>
        <p:nvSpPr>
          <p:cNvPr id="12" name="TextBox 11">
            <a:extLst>
              <a:ext uri="{FF2B5EF4-FFF2-40B4-BE49-F238E27FC236}">
                <a16:creationId xmlns:a16="http://schemas.microsoft.com/office/drawing/2014/main" id="{AA7BFD17-84DB-4068-B42E-D92ACFA164DF}"/>
              </a:ext>
            </a:extLst>
          </p:cNvPr>
          <p:cNvSpPr txBox="1"/>
          <p:nvPr/>
        </p:nvSpPr>
        <p:spPr>
          <a:xfrm>
            <a:off x="9298165" y="3978275"/>
            <a:ext cx="880533"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rgbClr val="000000"/>
              </a:buClr>
            </a:pPr>
            <a:r>
              <a:rPr lang="en-US" sz="1400" kern="0">
                <a:solidFill>
                  <a:srgbClr val="000000"/>
                </a:solidFill>
                <a:latin typeface="Arial"/>
                <a:cs typeface="Arial"/>
                <a:sym typeface="Arial"/>
              </a:rPr>
              <a:t>Stack</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17"/>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IE"/>
              <a:t>Unit of Space &amp; Stacks</a:t>
            </a:r>
            <a:endParaRPr/>
          </a:p>
        </p:txBody>
      </p:sp>
      <p:sp>
        <p:nvSpPr>
          <p:cNvPr id="5" name="TextBox 4">
            <a:extLst>
              <a:ext uri="{FF2B5EF4-FFF2-40B4-BE49-F238E27FC236}">
                <a16:creationId xmlns:a16="http://schemas.microsoft.com/office/drawing/2014/main" id="{A48ACD92-40FE-4EA1-8F7A-4C1258E92DDF}"/>
              </a:ext>
            </a:extLst>
          </p:cNvPr>
          <p:cNvSpPr txBox="1"/>
          <p:nvPr/>
        </p:nvSpPr>
        <p:spPr>
          <a:xfrm>
            <a:off x="2150887" y="5170663"/>
            <a:ext cx="1797754"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rgbClr val="000000"/>
              </a:buClr>
            </a:pPr>
            <a:r>
              <a:rPr lang="en-US" sz="2800" kern="0">
                <a:solidFill>
                  <a:srgbClr val="000000"/>
                </a:solidFill>
                <a:latin typeface="Arial"/>
                <a:cs typeface="Arial"/>
                <a:sym typeface="Arial"/>
              </a:rPr>
              <a:t>16 x UOS</a:t>
            </a:r>
            <a:endParaRPr lang="en-US" sz="2000" kern="0">
              <a:solidFill>
                <a:srgbClr val="000000"/>
              </a:solidFill>
              <a:latin typeface="Arial"/>
              <a:cs typeface="Arial"/>
              <a:sym typeface="Arial"/>
            </a:endParaRPr>
          </a:p>
        </p:txBody>
      </p:sp>
      <p:pic>
        <p:nvPicPr>
          <p:cNvPr id="6" name="Picture 6" descr="A picture containing background pattern&#10;&#10;Description automatically generated">
            <a:extLst>
              <a:ext uri="{FF2B5EF4-FFF2-40B4-BE49-F238E27FC236}">
                <a16:creationId xmlns:a16="http://schemas.microsoft.com/office/drawing/2014/main" id="{00062A6F-7CBE-4115-83A7-C4003EDD1826}"/>
              </a:ext>
            </a:extLst>
          </p:cNvPr>
          <p:cNvPicPr>
            <a:picLocks noChangeAspect="1"/>
          </p:cNvPicPr>
          <p:nvPr/>
        </p:nvPicPr>
        <p:blipFill>
          <a:blip r:embed="rId3"/>
          <a:stretch>
            <a:fillRect/>
          </a:stretch>
        </p:blipFill>
        <p:spPr>
          <a:xfrm>
            <a:off x="4202289" y="4003289"/>
            <a:ext cx="5932310" cy="2470923"/>
          </a:xfrm>
          <a:prstGeom prst="rect">
            <a:avLst/>
          </a:prstGeom>
        </p:spPr>
      </p:pic>
      <p:pic>
        <p:nvPicPr>
          <p:cNvPr id="3" name="Picture 2">
            <a:extLst>
              <a:ext uri="{FF2B5EF4-FFF2-40B4-BE49-F238E27FC236}">
                <a16:creationId xmlns:a16="http://schemas.microsoft.com/office/drawing/2014/main" id="{55D7036D-B417-4C59-9436-E55D844163F6}"/>
              </a:ext>
            </a:extLst>
          </p:cNvPr>
          <p:cNvPicPr>
            <a:picLocks noChangeAspect="1"/>
          </p:cNvPicPr>
          <p:nvPr/>
        </p:nvPicPr>
        <p:blipFill>
          <a:blip r:embed="rId4"/>
          <a:stretch>
            <a:fillRect/>
          </a:stretch>
        </p:blipFill>
        <p:spPr>
          <a:xfrm>
            <a:off x="4202290" y="1278848"/>
            <a:ext cx="3405745" cy="2556351"/>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18"/>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IE"/>
              <a:t>Stack Tally Cards</a:t>
            </a:r>
            <a:endParaRPr/>
          </a:p>
        </p:txBody>
      </p:sp>
      <p:graphicFrame>
        <p:nvGraphicFramePr>
          <p:cNvPr id="208" name="Google Shape;208;p18"/>
          <p:cNvGraphicFramePr/>
          <p:nvPr/>
        </p:nvGraphicFramePr>
        <p:xfrm>
          <a:off x="2099585" y="1212387"/>
          <a:ext cx="7992831" cy="4344978"/>
        </p:xfrm>
        <a:graphic>
          <a:graphicData uri="http://schemas.openxmlformats.org/drawingml/2006/table">
            <a:tbl>
              <a:tblPr firstRow="1" firstCol="1" lastRow="1" lastCol="1" bandRow="1" bandCol="1">
                <a:noFill/>
              </a:tblPr>
              <a:tblGrid>
                <a:gridCol w="919987">
                  <a:extLst>
                    <a:ext uri="{9D8B030D-6E8A-4147-A177-3AD203B41FA5}">
                      <a16:colId xmlns:a16="http://schemas.microsoft.com/office/drawing/2014/main" val="20000"/>
                    </a:ext>
                  </a:extLst>
                </a:gridCol>
                <a:gridCol w="1477108">
                  <a:extLst>
                    <a:ext uri="{9D8B030D-6E8A-4147-A177-3AD203B41FA5}">
                      <a16:colId xmlns:a16="http://schemas.microsoft.com/office/drawing/2014/main" val="20001"/>
                    </a:ext>
                  </a:extLst>
                </a:gridCol>
                <a:gridCol w="928468">
                  <a:extLst>
                    <a:ext uri="{9D8B030D-6E8A-4147-A177-3AD203B41FA5}">
                      <a16:colId xmlns:a16="http://schemas.microsoft.com/office/drawing/2014/main" val="20002"/>
                    </a:ext>
                  </a:extLst>
                </a:gridCol>
                <a:gridCol w="914400">
                  <a:extLst>
                    <a:ext uri="{9D8B030D-6E8A-4147-A177-3AD203B41FA5}">
                      <a16:colId xmlns:a16="http://schemas.microsoft.com/office/drawing/2014/main" val="20003"/>
                    </a:ext>
                  </a:extLst>
                </a:gridCol>
                <a:gridCol w="851362">
                  <a:extLst>
                    <a:ext uri="{9D8B030D-6E8A-4147-A177-3AD203B41FA5}">
                      <a16:colId xmlns:a16="http://schemas.microsoft.com/office/drawing/2014/main" val="20004"/>
                    </a:ext>
                  </a:extLst>
                </a:gridCol>
                <a:gridCol w="977438">
                  <a:extLst>
                    <a:ext uri="{9D8B030D-6E8A-4147-A177-3AD203B41FA5}">
                      <a16:colId xmlns:a16="http://schemas.microsoft.com/office/drawing/2014/main" val="20005"/>
                    </a:ext>
                  </a:extLst>
                </a:gridCol>
                <a:gridCol w="761587">
                  <a:extLst>
                    <a:ext uri="{9D8B030D-6E8A-4147-A177-3AD203B41FA5}">
                      <a16:colId xmlns:a16="http://schemas.microsoft.com/office/drawing/2014/main" val="20006"/>
                    </a:ext>
                  </a:extLst>
                </a:gridCol>
                <a:gridCol w="1162481">
                  <a:extLst>
                    <a:ext uri="{9D8B030D-6E8A-4147-A177-3AD203B41FA5}">
                      <a16:colId xmlns:a16="http://schemas.microsoft.com/office/drawing/2014/main" val="20007"/>
                    </a:ext>
                  </a:extLst>
                </a:gridCol>
              </a:tblGrid>
              <a:tr h="453475">
                <a:tc gridSpan="8">
                  <a:txBody>
                    <a:bodyPr/>
                    <a:lstStyle/>
                    <a:p>
                      <a:pPr marL="1892935" marR="1888490" lvl="0" indent="0" algn="ctr" rtl="0">
                        <a:spcBef>
                          <a:spcPts val="0"/>
                        </a:spcBef>
                        <a:spcAft>
                          <a:spcPts val="0"/>
                        </a:spcAft>
                        <a:buNone/>
                      </a:pPr>
                      <a:r>
                        <a:rPr lang="en-IE" sz="1400">
                          <a:solidFill>
                            <a:schemeClr val="lt1"/>
                          </a:solidFill>
                        </a:rPr>
                        <a:t>Ammunition Stack Tally Card</a:t>
                      </a:r>
                      <a:endParaRPr sz="1400">
                        <a:solidFill>
                          <a:schemeClr val="lt1"/>
                        </a:solidFill>
                        <a:latin typeface="Arial"/>
                        <a:ea typeface="Arial"/>
                        <a:cs typeface="Arial"/>
                        <a:sym typeface="Arial"/>
                      </a:endParaRPr>
                    </a:p>
                  </a:txBody>
                  <a:tcPr marL="0" marR="0" marT="0" marB="0" anchor="ctr">
                    <a:solidFill>
                      <a:srgbClr val="4F81B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301575">
                <a:tc gridSpan="8">
                  <a:txBody>
                    <a:bodyPr/>
                    <a:lstStyle/>
                    <a:p>
                      <a:pPr marL="0" marR="59055" lvl="0" indent="0" algn="r" rtl="0">
                        <a:spcBef>
                          <a:spcPts val="0"/>
                        </a:spcBef>
                        <a:spcAft>
                          <a:spcPts val="0"/>
                        </a:spcAft>
                        <a:buNone/>
                      </a:pPr>
                      <a:r>
                        <a:rPr lang="en-IE" sz="1400">
                          <a:solidFill>
                            <a:schemeClr val="lt1"/>
                          </a:solidFill>
                        </a:rPr>
                        <a:t>IATG Form 03.10</a:t>
                      </a:r>
                      <a:endParaRPr sz="1400">
                        <a:solidFill>
                          <a:schemeClr val="lt1"/>
                        </a:solidFill>
                        <a:latin typeface="Arial"/>
                        <a:ea typeface="Arial"/>
                        <a:cs typeface="Arial"/>
                        <a:sym typeface="Arial"/>
                      </a:endParaRPr>
                    </a:p>
                  </a:txBody>
                  <a:tcPr marL="0" marR="0" marT="0" marB="0" anchor="ctr">
                    <a:solidFill>
                      <a:srgbClr val="4F81B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283393">
                <a:tc gridSpan="2">
                  <a:txBody>
                    <a:bodyPr/>
                    <a:lstStyle/>
                    <a:p>
                      <a:pPr marL="0" marR="59055" lvl="0" indent="0" algn="r" rtl="0">
                        <a:lnSpc>
                          <a:spcPct val="77142"/>
                        </a:lnSpc>
                        <a:spcBef>
                          <a:spcPts val="0"/>
                        </a:spcBef>
                        <a:spcAft>
                          <a:spcPts val="0"/>
                        </a:spcAft>
                        <a:buNone/>
                      </a:pPr>
                      <a:r>
                        <a:rPr lang="en-IE" sz="1400">
                          <a:solidFill>
                            <a:schemeClr val="lt1"/>
                          </a:solidFill>
                        </a:rPr>
                        <a:t>ESH</a:t>
                      </a:r>
                      <a:endParaRPr sz="1400">
                        <a:solidFill>
                          <a:schemeClr val="lt1"/>
                        </a:solidFill>
                        <a:latin typeface="Arial"/>
                        <a:ea typeface="Arial"/>
                        <a:cs typeface="Arial"/>
                        <a:sym typeface="Arial"/>
                      </a:endParaRPr>
                    </a:p>
                  </a:txBody>
                  <a:tcPr marL="0" marR="0" marT="0" marB="0" anchor="ctr">
                    <a:solidFill>
                      <a:srgbClr val="4F81BD"/>
                    </a:solidFill>
                  </a:tcPr>
                </a:tc>
                <a:tc hMerge="1">
                  <a:txBody>
                    <a:bodyPr/>
                    <a:lstStyle/>
                    <a:p>
                      <a:endParaRPr lang="en-US"/>
                    </a:p>
                  </a:txBody>
                  <a:tcPr/>
                </a:tc>
                <a:tc gridSpan="2">
                  <a:txBody>
                    <a:bodyPr/>
                    <a:lstStyle/>
                    <a:p>
                      <a:pPr marL="67945" marR="0" lvl="0" indent="0" algn="ctr" rtl="0">
                        <a:lnSpc>
                          <a:spcPct val="77142"/>
                        </a:lnSpc>
                        <a:spcBef>
                          <a:spcPts val="0"/>
                        </a:spcBef>
                        <a:spcAft>
                          <a:spcPts val="0"/>
                        </a:spcAft>
                        <a:buNone/>
                      </a:pPr>
                      <a:r>
                        <a:rPr lang="en-IE" sz="1400">
                          <a:solidFill>
                            <a:schemeClr val="dk1"/>
                          </a:solidFill>
                        </a:rPr>
                        <a:t>3</a:t>
                      </a:r>
                      <a:endParaRPr sz="1400">
                        <a:solidFill>
                          <a:schemeClr val="dk1"/>
                        </a:solidFill>
                        <a:latin typeface="Arial"/>
                        <a:ea typeface="Arial"/>
                        <a:cs typeface="Arial"/>
                        <a:sym typeface="Arial"/>
                      </a:endParaRPr>
                    </a:p>
                  </a:txBody>
                  <a:tcPr marL="0" marR="0" marT="0" marB="0" anchor="ctr">
                    <a:lnB w="12700" cap="flat" cmpd="sng">
                      <a:solidFill>
                        <a:schemeClr val="dk1"/>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62864" lvl="0" indent="0" algn="r" rtl="0">
                        <a:lnSpc>
                          <a:spcPct val="77142"/>
                        </a:lnSpc>
                        <a:spcBef>
                          <a:spcPts val="0"/>
                        </a:spcBef>
                        <a:spcAft>
                          <a:spcPts val="0"/>
                        </a:spcAft>
                        <a:buNone/>
                      </a:pPr>
                      <a:r>
                        <a:rPr lang="en-IE" sz="1400" b="1">
                          <a:solidFill>
                            <a:schemeClr val="lt1"/>
                          </a:solidFill>
                          <a:latin typeface="Arial"/>
                          <a:ea typeface="Arial"/>
                          <a:cs typeface="Arial"/>
                          <a:sym typeface="Arial"/>
                        </a:rPr>
                        <a:t>ADAC</a:t>
                      </a:r>
                      <a:endParaRPr sz="1400" b="1">
                        <a:solidFill>
                          <a:schemeClr val="lt1"/>
                        </a:solidFill>
                        <a:latin typeface="Arial"/>
                        <a:ea typeface="Arial"/>
                        <a:cs typeface="Arial"/>
                        <a:sym typeface="Arial"/>
                      </a:endParaRPr>
                    </a:p>
                  </a:txBody>
                  <a:tcPr marL="0" marR="0" marT="0" marB="0" anchor="ctr">
                    <a:solidFill>
                      <a:srgbClr val="4F81BD"/>
                    </a:solidFill>
                  </a:tcPr>
                </a:tc>
                <a:tc hMerge="1">
                  <a:txBody>
                    <a:bodyPr/>
                    <a:lstStyle/>
                    <a:p>
                      <a:endParaRPr lang="en-US"/>
                    </a:p>
                  </a:txBody>
                  <a:tcPr/>
                </a:tc>
                <a:tc gridSpan="2">
                  <a:txBody>
                    <a:bodyPr/>
                    <a:lstStyle/>
                    <a:p>
                      <a:pPr marL="66040" marR="0" lvl="0" indent="0" algn="l" rtl="0">
                        <a:lnSpc>
                          <a:spcPct val="77142"/>
                        </a:lnSpc>
                        <a:spcBef>
                          <a:spcPts val="0"/>
                        </a:spcBef>
                        <a:spcAft>
                          <a:spcPts val="0"/>
                        </a:spcAft>
                        <a:buNone/>
                      </a:pPr>
                      <a:r>
                        <a:rPr lang="en-IE" sz="1400" b="0">
                          <a:solidFill>
                            <a:schemeClr val="dk1"/>
                          </a:solidFill>
                          <a:latin typeface="Arial"/>
                          <a:ea typeface="Arial"/>
                          <a:cs typeface="Arial"/>
                          <a:sym typeface="Arial"/>
                        </a:rPr>
                        <a:t>34638-27C</a:t>
                      </a:r>
                      <a:endParaRPr sz="1400" b="0">
                        <a:solidFill>
                          <a:schemeClr val="dk1"/>
                        </a:solidFill>
                        <a:latin typeface="Arial"/>
                        <a:ea typeface="Arial"/>
                        <a:cs typeface="Arial"/>
                        <a:sym typeface="Arial"/>
                      </a:endParaRPr>
                    </a:p>
                  </a:txBody>
                  <a:tcPr marL="0" marR="0" marT="0" marB="0" anchor="ctr">
                    <a:lnB w="12700" cap="flat" cmpd="sng">
                      <a:solidFill>
                        <a:schemeClr val="dk1"/>
                      </a:solidFill>
                      <a:prstDash val="solid"/>
                      <a:round/>
                      <a:headEnd type="none" w="sm" len="sm"/>
                      <a:tailEnd type="none" w="sm" len="sm"/>
                    </a:lnB>
                    <a:solidFill>
                      <a:schemeClr val="lt1"/>
                    </a:solidFill>
                  </a:tcPr>
                </a:tc>
                <a:tc hMerge="1">
                  <a:txBody>
                    <a:bodyPr/>
                    <a:lstStyle/>
                    <a:p>
                      <a:endParaRPr lang="en-US"/>
                    </a:p>
                  </a:txBody>
                  <a:tcPr/>
                </a:tc>
                <a:extLst>
                  <a:ext uri="{0D108BD9-81ED-4DB2-BD59-A6C34878D82A}">
                    <a16:rowId xmlns:a16="http://schemas.microsoft.com/office/drawing/2014/main" val="10002"/>
                  </a:ext>
                </a:extLst>
              </a:tr>
              <a:tr h="267286">
                <a:tc gridSpan="2">
                  <a:txBody>
                    <a:bodyPr/>
                    <a:lstStyle/>
                    <a:p>
                      <a:pPr marL="650240" marR="0" lvl="0" indent="0" algn="r" rtl="0">
                        <a:lnSpc>
                          <a:spcPct val="77619"/>
                        </a:lnSpc>
                        <a:spcBef>
                          <a:spcPts val="0"/>
                        </a:spcBef>
                        <a:spcAft>
                          <a:spcPts val="0"/>
                        </a:spcAft>
                        <a:buNone/>
                      </a:pPr>
                      <a:r>
                        <a:rPr lang="en-IE" sz="1400">
                          <a:solidFill>
                            <a:schemeClr val="lt1"/>
                          </a:solidFill>
                        </a:rPr>
                        <a:t>Ammunition Type</a:t>
                      </a:r>
                      <a:endParaRPr sz="1400">
                        <a:solidFill>
                          <a:schemeClr val="lt1"/>
                        </a:solidFill>
                        <a:latin typeface="Arial"/>
                        <a:ea typeface="Arial"/>
                        <a:cs typeface="Arial"/>
                        <a:sym typeface="Arial"/>
                      </a:endParaRPr>
                    </a:p>
                  </a:txBody>
                  <a:tcPr marL="0" marR="0" marT="0" marB="0" anchor="ctr">
                    <a:solidFill>
                      <a:srgbClr val="4F81BD"/>
                    </a:solidFill>
                  </a:tcPr>
                </a:tc>
                <a:tc hMerge="1">
                  <a:txBody>
                    <a:bodyPr/>
                    <a:lstStyle/>
                    <a:p>
                      <a:endParaRPr lang="en-US"/>
                    </a:p>
                  </a:txBody>
                  <a:tcPr/>
                </a:tc>
                <a:tc gridSpan="2">
                  <a:txBody>
                    <a:bodyPr/>
                    <a:lstStyle/>
                    <a:p>
                      <a:pPr marL="67945" marR="0" lvl="0" indent="0" algn="ctr" rtl="0">
                        <a:lnSpc>
                          <a:spcPct val="77619"/>
                        </a:lnSpc>
                        <a:spcBef>
                          <a:spcPts val="0"/>
                        </a:spcBef>
                        <a:spcAft>
                          <a:spcPts val="0"/>
                        </a:spcAft>
                        <a:buNone/>
                      </a:pPr>
                      <a:r>
                        <a:rPr lang="en-IE" sz="1400">
                          <a:solidFill>
                            <a:schemeClr val="dk1"/>
                          </a:solidFill>
                        </a:rPr>
                        <a:t>Shell 155mm HE L15</a:t>
                      </a:r>
                      <a:endParaRPr sz="1400">
                        <a:solidFill>
                          <a:schemeClr val="dk1"/>
                        </a:solidFill>
                        <a:latin typeface="Arial"/>
                        <a:ea typeface="Arial"/>
                        <a:cs typeface="Arial"/>
                        <a:sym typeface="Arial"/>
                      </a:endParaRPr>
                    </a:p>
                  </a:txBody>
                  <a:tcPr marL="0" marR="0" marT="0" marB="0" anchor="ct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802640" marR="0" lvl="0" indent="0" algn="r" rtl="0">
                        <a:lnSpc>
                          <a:spcPct val="77619"/>
                        </a:lnSpc>
                        <a:spcBef>
                          <a:spcPts val="0"/>
                        </a:spcBef>
                        <a:spcAft>
                          <a:spcPts val="0"/>
                        </a:spcAft>
                        <a:buNone/>
                      </a:pPr>
                      <a:r>
                        <a:rPr lang="en-IE" sz="1400" b="1">
                          <a:solidFill>
                            <a:schemeClr val="lt1"/>
                          </a:solidFill>
                          <a:latin typeface="Arial"/>
                          <a:ea typeface="Arial"/>
                          <a:cs typeface="Arial"/>
                          <a:sym typeface="Arial"/>
                        </a:rPr>
                        <a:t>Lot/Batch</a:t>
                      </a:r>
                      <a:endParaRPr sz="1400" b="1">
                        <a:solidFill>
                          <a:schemeClr val="lt1"/>
                        </a:solidFill>
                        <a:latin typeface="Arial"/>
                        <a:ea typeface="Arial"/>
                        <a:cs typeface="Arial"/>
                        <a:sym typeface="Arial"/>
                      </a:endParaRPr>
                    </a:p>
                  </a:txBody>
                  <a:tcPr marL="0" marR="0" marT="0" marB="0" anchor="ctr">
                    <a:solidFill>
                      <a:srgbClr val="4F81BD"/>
                    </a:solidFill>
                  </a:tcPr>
                </a:tc>
                <a:tc hMerge="1">
                  <a:txBody>
                    <a:bodyPr/>
                    <a:lstStyle/>
                    <a:p>
                      <a:endParaRPr lang="en-US"/>
                    </a:p>
                  </a:txBody>
                  <a:tcPr/>
                </a:tc>
                <a:tc gridSpan="2">
                  <a:txBody>
                    <a:bodyPr/>
                    <a:lstStyle/>
                    <a:p>
                      <a:pPr marL="66040" marR="0" lvl="0" indent="0" algn="l" rtl="0">
                        <a:lnSpc>
                          <a:spcPct val="77619"/>
                        </a:lnSpc>
                        <a:spcBef>
                          <a:spcPts val="0"/>
                        </a:spcBef>
                        <a:spcAft>
                          <a:spcPts val="0"/>
                        </a:spcAft>
                        <a:buNone/>
                      </a:pPr>
                      <a:r>
                        <a:rPr lang="en-IE" sz="1400" b="0">
                          <a:solidFill>
                            <a:schemeClr val="dk1"/>
                          </a:solidFill>
                          <a:latin typeface="Arial"/>
                          <a:ea typeface="Arial"/>
                          <a:cs typeface="Arial"/>
                          <a:sym typeface="Arial"/>
                        </a:rPr>
                        <a:t>GD 0215 217</a:t>
                      </a:r>
                      <a:endParaRPr sz="1400" b="0">
                        <a:solidFill>
                          <a:schemeClr val="dk1"/>
                        </a:solidFill>
                        <a:latin typeface="Arial"/>
                        <a:ea typeface="Arial"/>
                        <a:cs typeface="Arial"/>
                        <a:sym typeface="Arial"/>
                      </a:endParaRPr>
                    </a:p>
                  </a:txBody>
                  <a:tcPr marL="0" marR="0" marT="0" marB="0" anchor="ct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hMerge="1">
                  <a:txBody>
                    <a:bodyPr/>
                    <a:lstStyle/>
                    <a:p>
                      <a:endParaRPr lang="en-US"/>
                    </a:p>
                  </a:txBody>
                  <a:tcPr/>
                </a:tc>
                <a:extLst>
                  <a:ext uri="{0D108BD9-81ED-4DB2-BD59-A6C34878D82A}">
                    <a16:rowId xmlns:a16="http://schemas.microsoft.com/office/drawing/2014/main" val="10003"/>
                  </a:ext>
                </a:extLst>
              </a:tr>
              <a:tr h="253218">
                <a:tc gridSpan="2">
                  <a:txBody>
                    <a:bodyPr/>
                    <a:lstStyle/>
                    <a:p>
                      <a:pPr marL="752475" marR="0" lvl="0" indent="0" algn="r" rtl="0">
                        <a:lnSpc>
                          <a:spcPct val="77619"/>
                        </a:lnSpc>
                        <a:spcBef>
                          <a:spcPts val="0"/>
                        </a:spcBef>
                        <a:spcAft>
                          <a:spcPts val="0"/>
                        </a:spcAft>
                        <a:buNone/>
                      </a:pPr>
                      <a:r>
                        <a:rPr lang="en-IE" sz="1400">
                          <a:solidFill>
                            <a:schemeClr val="lt1"/>
                          </a:solidFill>
                        </a:rPr>
                        <a:t>Condition Code</a:t>
                      </a:r>
                      <a:endParaRPr sz="1400">
                        <a:solidFill>
                          <a:schemeClr val="lt1"/>
                        </a:solidFill>
                        <a:latin typeface="Arial"/>
                        <a:ea typeface="Arial"/>
                        <a:cs typeface="Arial"/>
                        <a:sym typeface="Arial"/>
                      </a:endParaRPr>
                    </a:p>
                  </a:txBody>
                  <a:tcPr marL="0" marR="0" marT="0" marB="0" anchor="ctr">
                    <a:solidFill>
                      <a:srgbClr val="4F81BD"/>
                    </a:solidFill>
                  </a:tcPr>
                </a:tc>
                <a:tc hMerge="1">
                  <a:txBody>
                    <a:bodyPr/>
                    <a:lstStyle/>
                    <a:p>
                      <a:endParaRPr lang="en-US"/>
                    </a:p>
                  </a:txBody>
                  <a:tcPr/>
                </a:tc>
                <a:tc gridSpan="2">
                  <a:txBody>
                    <a:bodyPr/>
                    <a:lstStyle/>
                    <a:p>
                      <a:pPr marL="67945" marR="0" lvl="0" indent="0" algn="ctr" rtl="0">
                        <a:lnSpc>
                          <a:spcPct val="77619"/>
                        </a:lnSpc>
                        <a:spcBef>
                          <a:spcPts val="0"/>
                        </a:spcBef>
                        <a:spcAft>
                          <a:spcPts val="0"/>
                        </a:spcAft>
                        <a:buNone/>
                      </a:pPr>
                      <a:r>
                        <a:rPr lang="en-IE" sz="1400">
                          <a:solidFill>
                            <a:schemeClr val="dk1"/>
                          </a:solidFill>
                        </a:rPr>
                        <a:t>A2</a:t>
                      </a:r>
                      <a:endParaRPr sz="1400">
                        <a:solidFill>
                          <a:schemeClr val="dk1"/>
                        </a:solidFill>
                        <a:latin typeface="Arial"/>
                        <a:ea typeface="Arial"/>
                        <a:cs typeface="Arial"/>
                        <a:sym typeface="Arial"/>
                      </a:endParaRPr>
                    </a:p>
                  </a:txBody>
                  <a:tcPr marL="0" marR="0" marT="0" marB="0" anchor="ctr">
                    <a:lnT w="12700" cap="flat" cmpd="sng">
                      <a:solidFill>
                        <a:schemeClr val="dk1"/>
                      </a:solidFill>
                      <a:prstDash val="solid"/>
                      <a:round/>
                      <a:headEnd type="none" w="sm" len="sm"/>
                      <a:tailEnd type="none" w="sm" len="sm"/>
                    </a:lnT>
                    <a:solidFill>
                      <a:schemeClr val="lt1"/>
                    </a:solidFill>
                  </a:tcPr>
                </a:tc>
                <a:tc hMerge="1">
                  <a:txBody>
                    <a:bodyPr/>
                    <a:lstStyle/>
                    <a:p>
                      <a:endParaRPr lang="en-US"/>
                    </a:p>
                  </a:txBody>
                  <a:tcPr/>
                </a:tc>
                <a:tc gridSpan="2">
                  <a:txBody>
                    <a:bodyPr/>
                    <a:lstStyle/>
                    <a:p>
                      <a:pPr marL="840105" marR="0" lvl="0" indent="0" algn="r" rtl="0">
                        <a:lnSpc>
                          <a:spcPct val="77619"/>
                        </a:lnSpc>
                        <a:spcBef>
                          <a:spcPts val="0"/>
                        </a:spcBef>
                        <a:spcAft>
                          <a:spcPts val="0"/>
                        </a:spcAft>
                        <a:buNone/>
                      </a:pPr>
                      <a:r>
                        <a:rPr lang="en-IE" sz="1400" b="1">
                          <a:solidFill>
                            <a:schemeClr val="lt1"/>
                          </a:solidFill>
                          <a:latin typeface="Arial"/>
                          <a:ea typeface="Arial"/>
                          <a:cs typeface="Arial"/>
                          <a:sym typeface="Arial"/>
                        </a:rPr>
                        <a:t>Remarks</a:t>
                      </a:r>
                      <a:endParaRPr sz="1400" b="1">
                        <a:solidFill>
                          <a:schemeClr val="lt1"/>
                        </a:solidFill>
                        <a:latin typeface="Arial"/>
                        <a:ea typeface="Arial"/>
                        <a:cs typeface="Arial"/>
                        <a:sym typeface="Arial"/>
                      </a:endParaRPr>
                    </a:p>
                  </a:txBody>
                  <a:tcPr marL="0" marR="0" marT="0" marB="0" anchor="ctr">
                    <a:solidFill>
                      <a:srgbClr val="4F81BD"/>
                    </a:solidFill>
                  </a:tcPr>
                </a:tc>
                <a:tc hMerge="1">
                  <a:txBody>
                    <a:bodyPr/>
                    <a:lstStyle/>
                    <a:p>
                      <a:endParaRPr lang="en-US"/>
                    </a:p>
                  </a:txBody>
                  <a:tcPr/>
                </a:tc>
                <a:tc gridSpan="2">
                  <a:txBody>
                    <a:bodyPr/>
                    <a:lstStyle/>
                    <a:p>
                      <a:pPr marL="66040" marR="0" lvl="0" indent="0" algn="l" rtl="0">
                        <a:lnSpc>
                          <a:spcPct val="77619"/>
                        </a:lnSpc>
                        <a:spcBef>
                          <a:spcPts val="0"/>
                        </a:spcBef>
                        <a:spcAft>
                          <a:spcPts val="0"/>
                        </a:spcAft>
                        <a:buNone/>
                      </a:pPr>
                      <a:r>
                        <a:rPr lang="en-IE" sz="1200" b="0">
                          <a:solidFill>
                            <a:schemeClr val="dk1"/>
                          </a:solidFill>
                          <a:latin typeface="Arial"/>
                          <a:ea typeface="Arial"/>
                          <a:cs typeface="Arial"/>
                          <a:sym typeface="Arial"/>
                        </a:rPr>
                        <a:t>For Operational use only</a:t>
                      </a:r>
                      <a:endParaRPr sz="1200" b="0">
                        <a:solidFill>
                          <a:schemeClr val="dk1"/>
                        </a:solidFill>
                        <a:latin typeface="Arial"/>
                        <a:ea typeface="Arial"/>
                        <a:cs typeface="Arial"/>
                        <a:sym typeface="Arial"/>
                      </a:endParaRPr>
                    </a:p>
                  </a:txBody>
                  <a:tcPr marL="0" marR="0" marT="0" marB="0" anchor="ctr">
                    <a:lnT w="12700" cap="flat" cmpd="sng">
                      <a:solidFill>
                        <a:schemeClr val="dk1"/>
                      </a:solidFill>
                      <a:prstDash val="solid"/>
                      <a:round/>
                      <a:headEnd type="none" w="sm" len="sm"/>
                      <a:tailEnd type="none" w="sm" len="sm"/>
                    </a:lnT>
                    <a:solidFill>
                      <a:schemeClr val="lt1"/>
                    </a:solidFill>
                  </a:tcPr>
                </a:tc>
                <a:tc hMerge="1">
                  <a:txBody>
                    <a:bodyPr/>
                    <a:lstStyle/>
                    <a:p>
                      <a:endParaRPr lang="en-US"/>
                    </a:p>
                  </a:txBody>
                  <a:tcPr/>
                </a:tc>
                <a:extLst>
                  <a:ext uri="{0D108BD9-81ED-4DB2-BD59-A6C34878D82A}">
                    <a16:rowId xmlns:a16="http://schemas.microsoft.com/office/drawing/2014/main" val="10004"/>
                  </a:ext>
                </a:extLst>
              </a:tr>
              <a:tr h="509150">
                <a:tc>
                  <a:txBody>
                    <a:bodyPr/>
                    <a:lstStyle/>
                    <a:p>
                      <a:pPr marL="0" marR="0" lvl="0" indent="0" algn="l" rtl="0">
                        <a:spcBef>
                          <a:spcPts val="0"/>
                        </a:spcBef>
                        <a:spcAft>
                          <a:spcPts val="0"/>
                        </a:spcAft>
                        <a:buNone/>
                      </a:pPr>
                      <a:endParaRPr sz="1400" b="1">
                        <a:solidFill>
                          <a:schemeClr val="lt1"/>
                        </a:solidFill>
                        <a:latin typeface="Arial"/>
                        <a:ea typeface="Arial"/>
                        <a:cs typeface="Arial"/>
                        <a:sym typeface="Arial"/>
                      </a:endParaRPr>
                    </a:p>
                    <a:p>
                      <a:pPr marL="202565" marR="0" lvl="0" indent="0" algn="l" rtl="0">
                        <a:spcBef>
                          <a:spcPts val="0"/>
                        </a:spcBef>
                        <a:spcAft>
                          <a:spcPts val="0"/>
                        </a:spcAft>
                        <a:buNone/>
                      </a:pPr>
                      <a:r>
                        <a:rPr lang="en-IE" sz="1400" b="1">
                          <a:solidFill>
                            <a:schemeClr val="lt1"/>
                          </a:solidFill>
                          <a:latin typeface="Arial"/>
                          <a:ea typeface="Arial"/>
                          <a:cs typeface="Arial"/>
                          <a:sym typeface="Arial"/>
                        </a:rPr>
                        <a:t>Date</a:t>
                      </a:r>
                      <a:endParaRPr sz="1400" b="1">
                        <a:solidFill>
                          <a:schemeClr val="lt1"/>
                        </a:solidFill>
                        <a:latin typeface="Arial"/>
                        <a:ea typeface="Arial"/>
                        <a:cs typeface="Arial"/>
                        <a:sym typeface="Arial"/>
                      </a:endParaRPr>
                    </a:p>
                  </a:txBody>
                  <a:tcPr marL="0" marR="0" marT="0" marB="0" anchor="ctr">
                    <a:solidFill>
                      <a:srgbClr val="4F81BD"/>
                    </a:solidFill>
                  </a:tcPr>
                </a:tc>
                <a:tc>
                  <a:txBody>
                    <a:bodyPr/>
                    <a:lstStyle/>
                    <a:p>
                      <a:pPr marL="133985" marR="128270" lvl="0" indent="0" algn="ctr" rtl="0">
                        <a:spcBef>
                          <a:spcPts val="0"/>
                        </a:spcBef>
                        <a:spcAft>
                          <a:spcPts val="0"/>
                        </a:spcAft>
                        <a:buNone/>
                      </a:pPr>
                      <a:r>
                        <a:rPr lang="en-IE" sz="1400" b="1">
                          <a:solidFill>
                            <a:schemeClr val="lt1"/>
                          </a:solidFill>
                          <a:latin typeface="Arial"/>
                          <a:ea typeface="Arial"/>
                          <a:cs typeface="Arial"/>
                          <a:sym typeface="Arial"/>
                        </a:rPr>
                        <a:t>Issue/Receipt</a:t>
                      </a:r>
                      <a:endParaRPr sz="1400" b="1">
                        <a:solidFill>
                          <a:schemeClr val="lt1"/>
                        </a:solidFill>
                        <a:latin typeface="Arial"/>
                        <a:ea typeface="Arial"/>
                        <a:cs typeface="Arial"/>
                        <a:sym typeface="Arial"/>
                      </a:endParaRPr>
                    </a:p>
                    <a:p>
                      <a:pPr marL="133985" marR="126365" lvl="0" indent="0" algn="ctr" rtl="0">
                        <a:lnSpc>
                          <a:spcPct val="86666"/>
                        </a:lnSpc>
                        <a:spcBef>
                          <a:spcPts val="0"/>
                        </a:spcBef>
                        <a:spcAft>
                          <a:spcPts val="0"/>
                        </a:spcAft>
                        <a:buNone/>
                      </a:pPr>
                      <a:r>
                        <a:rPr lang="en-IE" sz="1400" b="1">
                          <a:solidFill>
                            <a:schemeClr val="lt1"/>
                          </a:solidFill>
                          <a:latin typeface="Arial"/>
                          <a:ea typeface="Arial"/>
                          <a:cs typeface="Arial"/>
                          <a:sym typeface="Arial"/>
                        </a:rPr>
                        <a:t>Voucher Number</a:t>
                      </a:r>
                      <a:endParaRPr sz="1400" b="1">
                        <a:solidFill>
                          <a:schemeClr val="lt1"/>
                        </a:solidFill>
                        <a:latin typeface="Arial"/>
                        <a:ea typeface="Arial"/>
                        <a:cs typeface="Arial"/>
                        <a:sym typeface="Arial"/>
                      </a:endParaRPr>
                    </a:p>
                  </a:txBody>
                  <a:tcPr marL="0" marR="0" marT="0" marB="0" anchor="ctr">
                    <a:solidFill>
                      <a:srgbClr val="4F81BD"/>
                    </a:solidFill>
                  </a:tcPr>
                </a:tc>
                <a:tc>
                  <a:txBody>
                    <a:bodyPr/>
                    <a:lstStyle/>
                    <a:p>
                      <a:pPr marL="0" marR="0" lvl="0" indent="0" algn="l" rtl="0">
                        <a:spcBef>
                          <a:spcPts val="0"/>
                        </a:spcBef>
                        <a:spcAft>
                          <a:spcPts val="0"/>
                        </a:spcAft>
                        <a:buNone/>
                      </a:pPr>
                      <a:endParaRPr sz="1400" b="1">
                        <a:solidFill>
                          <a:schemeClr val="lt1"/>
                        </a:solidFill>
                        <a:latin typeface="Arial"/>
                        <a:ea typeface="Arial"/>
                        <a:cs typeface="Arial"/>
                        <a:sym typeface="Arial"/>
                      </a:endParaRPr>
                    </a:p>
                    <a:p>
                      <a:pPr marL="124460" marR="0" lvl="0" indent="0" algn="l" rtl="0">
                        <a:spcBef>
                          <a:spcPts val="0"/>
                        </a:spcBef>
                        <a:spcAft>
                          <a:spcPts val="0"/>
                        </a:spcAft>
                        <a:buNone/>
                      </a:pPr>
                      <a:r>
                        <a:rPr lang="en-IE" sz="1400" b="1">
                          <a:solidFill>
                            <a:schemeClr val="lt1"/>
                          </a:solidFill>
                          <a:latin typeface="Arial"/>
                          <a:ea typeface="Arial"/>
                          <a:cs typeface="Arial"/>
                          <a:sym typeface="Arial"/>
                        </a:rPr>
                        <a:t>Received</a:t>
                      </a:r>
                      <a:endParaRPr sz="1400" b="1">
                        <a:solidFill>
                          <a:schemeClr val="lt1"/>
                        </a:solidFill>
                        <a:latin typeface="Arial"/>
                        <a:ea typeface="Arial"/>
                        <a:cs typeface="Arial"/>
                        <a:sym typeface="Arial"/>
                      </a:endParaRPr>
                    </a:p>
                  </a:txBody>
                  <a:tcPr marL="0" marR="0" marT="0" marB="0" anchor="ctr">
                    <a:solidFill>
                      <a:srgbClr val="4F81BD"/>
                    </a:solidFill>
                  </a:tcPr>
                </a:tc>
                <a:tc>
                  <a:txBody>
                    <a:bodyPr/>
                    <a:lstStyle/>
                    <a:p>
                      <a:pPr marL="0" marR="0" lvl="0" indent="0" algn="l" rtl="0">
                        <a:spcBef>
                          <a:spcPts val="0"/>
                        </a:spcBef>
                        <a:spcAft>
                          <a:spcPts val="0"/>
                        </a:spcAft>
                        <a:buNone/>
                      </a:pPr>
                      <a:endParaRPr sz="1400" b="1">
                        <a:solidFill>
                          <a:schemeClr val="lt1"/>
                        </a:solidFill>
                        <a:latin typeface="Arial"/>
                        <a:ea typeface="Arial"/>
                        <a:cs typeface="Arial"/>
                        <a:sym typeface="Arial"/>
                      </a:endParaRPr>
                    </a:p>
                    <a:p>
                      <a:pPr marL="151765" marR="0" lvl="0" indent="0" algn="l" rtl="0">
                        <a:spcBef>
                          <a:spcPts val="0"/>
                        </a:spcBef>
                        <a:spcAft>
                          <a:spcPts val="0"/>
                        </a:spcAft>
                        <a:buNone/>
                      </a:pPr>
                      <a:r>
                        <a:rPr lang="en-IE" sz="1400" b="1">
                          <a:solidFill>
                            <a:schemeClr val="lt1"/>
                          </a:solidFill>
                          <a:latin typeface="Arial"/>
                          <a:ea typeface="Arial"/>
                          <a:cs typeface="Arial"/>
                          <a:sym typeface="Arial"/>
                        </a:rPr>
                        <a:t>Issued</a:t>
                      </a:r>
                      <a:endParaRPr sz="1400" b="1">
                        <a:solidFill>
                          <a:schemeClr val="lt1"/>
                        </a:solidFill>
                        <a:latin typeface="Arial"/>
                        <a:ea typeface="Arial"/>
                        <a:cs typeface="Arial"/>
                        <a:sym typeface="Arial"/>
                      </a:endParaRPr>
                    </a:p>
                  </a:txBody>
                  <a:tcPr marL="0" marR="0" marT="0" marB="0" anchor="ctr">
                    <a:solidFill>
                      <a:srgbClr val="4F81BD"/>
                    </a:solidFill>
                  </a:tcPr>
                </a:tc>
                <a:tc>
                  <a:txBody>
                    <a:bodyPr/>
                    <a:lstStyle/>
                    <a:p>
                      <a:pPr marL="0" marR="0" lvl="0" indent="0" algn="l" rtl="0">
                        <a:spcBef>
                          <a:spcPts val="0"/>
                        </a:spcBef>
                        <a:spcAft>
                          <a:spcPts val="0"/>
                        </a:spcAft>
                        <a:buNone/>
                      </a:pPr>
                      <a:endParaRPr sz="1400" b="1">
                        <a:solidFill>
                          <a:schemeClr val="lt1"/>
                        </a:solidFill>
                        <a:latin typeface="Arial"/>
                        <a:ea typeface="Arial"/>
                        <a:cs typeface="Arial"/>
                        <a:sym typeface="Arial"/>
                      </a:endParaRPr>
                    </a:p>
                    <a:p>
                      <a:pPr marL="149860" marR="0" lvl="0" indent="0" algn="l" rtl="0">
                        <a:spcBef>
                          <a:spcPts val="0"/>
                        </a:spcBef>
                        <a:spcAft>
                          <a:spcPts val="0"/>
                        </a:spcAft>
                        <a:buNone/>
                      </a:pPr>
                      <a:r>
                        <a:rPr lang="en-IE" sz="1400" b="1">
                          <a:solidFill>
                            <a:schemeClr val="lt1"/>
                          </a:solidFill>
                          <a:latin typeface="Arial"/>
                          <a:ea typeface="Arial"/>
                          <a:cs typeface="Arial"/>
                          <a:sym typeface="Arial"/>
                        </a:rPr>
                        <a:t>Balance</a:t>
                      </a:r>
                      <a:endParaRPr sz="1400" b="1">
                        <a:solidFill>
                          <a:schemeClr val="lt1"/>
                        </a:solidFill>
                        <a:latin typeface="Arial"/>
                        <a:ea typeface="Arial"/>
                        <a:cs typeface="Arial"/>
                        <a:sym typeface="Arial"/>
                      </a:endParaRPr>
                    </a:p>
                  </a:txBody>
                  <a:tcPr marL="0" marR="0" marT="0" marB="0" anchor="ctr">
                    <a:solidFill>
                      <a:srgbClr val="4F81BD"/>
                    </a:solidFill>
                  </a:tcPr>
                </a:tc>
                <a:tc>
                  <a:txBody>
                    <a:bodyPr/>
                    <a:lstStyle/>
                    <a:p>
                      <a:pPr marL="0" marR="0" lvl="0" indent="0" algn="l" rtl="0">
                        <a:spcBef>
                          <a:spcPts val="0"/>
                        </a:spcBef>
                        <a:spcAft>
                          <a:spcPts val="0"/>
                        </a:spcAft>
                        <a:buNone/>
                      </a:pPr>
                      <a:r>
                        <a:rPr lang="en-IE" sz="1400" b="1">
                          <a:solidFill>
                            <a:schemeClr val="lt1"/>
                          </a:solidFill>
                          <a:latin typeface="Arial"/>
                          <a:ea typeface="Arial"/>
                          <a:cs typeface="Arial"/>
                          <a:sym typeface="Arial"/>
                        </a:rPr>
                        <a:t> </a:t>
                      </a:r>
                      <a:endParaRPr sz="1400" b="1">
                        <a:solidFill>
                          <a:schemeClr val="lt1"/>
                        </a:solidFill>
                        <a:latin typeface="Arial"/>
                        <a:ea typeface="Arial"/>
                        <a:cs typeface="Arial"/>
                        <a:sym typeface="Arial"/>
                      </a:endParaRPr>
                    </a:p>
                    <a:p>
                      <a:pPr marL="85725" marR="0" lvl="0" indent="0" algn="l" rtl="0">
                        <a:spcBef>
                          <a:spcPts val="0"/>
                        </a:spcBef>
                        <a:spcAft>
                          <a:spcPts val="0"/>
                        </a:spcAft>
                        <a:buNone/>
                      </a:pPr>
                      <a:r>
                        <a:rPr lang="en-IE" sz="1400" b="1">
                          <a:solidFill>
                            <a:schemeClr val="lt1"/>
                          </a:solidFill>
                          <a:latin typeface="Arial"/>
                          <a:ea typeface="Arial"/>
                          <a:cs typeface="Arial"/>
                          <a:sym typeface="Arial"/>
                        </a:rPr>
                        <a:t>Signature</a:t>
                      </a:r>
                      <a:endParaRPr sz="1400" b="1">
                        <a:solidFill>
                          <a:schemeClr val="lt1"/>
                        </a:solidFill>
                        <a:latin typeface="Arial"/>
                        <a:ea typeface="Arial"/>
                        <a:cs typeface="Arial"/>
                        <a:sym typeface="Arial"/>
                      </a:endParaRPr>
                    </a:p>
                  </a:txBody>
                  <a:tcPr marL="0" marR="0" marT="0" marB="0" anchor="ctr">
                    <a:solidFill>
                      <a:srgbClr val="4F81BD"/>
                    </a:solidFill>
                  </a:tcPr>
                </a:tc>
                <a:tc>
                  <a:txBody>
                    <a:bodyPr/>
                    <a:lstStyle/>
                    <a:p>
                      <a:pPr marL="0" marR="0" lvl="0" indent="0" algn="l" rtl="0">
                        <a:spcBef>
                          <a:spcPts val="0"/>
                        </a:spcBef>
                        <a:spcAft>
                          <a:spcPts val="0"/>
                        </a:spcAft>
                        <a:buNone/>
                      </a:pPr>
                      <a:endParaRPr sz="1400" b="1">
                        <a:solidFill>
                          <a:schemeClr val="lt1"/>
                        </a:solidFill>
                        <a:latin typeface="Arial"/>
                        <a:ea typeface="Arial"/>
                        <a:cs typeface="Arial"/>
                        <a:sym typeface="Arial"/>
                      </a:endParaRPr>
                    </a:p>
                    <a:p>
                      <a:pPr marL="151765" marR="0" lvl="0" indent="0" algn="l" rtl="0">
                        <a:spcBef>
                          <a:spcPts val="0"/>
                        </a:spcBef>
                        <a:spcAft>
                          <a:spcPts val="0"/>
                        </a:spcAft>
                        <a:buNone/>
                      </a:pPr>
                      <a:r>
                        <a:rPr lang="en-IE" sz="1400" b="1">
                          <a:solidFill>
                            <a:schemeClr val="lt1"/>
                          </a:solidFill>
                          <a:latin typeface="Arial"/>
                          <a:ea typeface="Arial"/>
                          <a:cs typeface="Arial"/>
                          <a:sym typeface="Arial"/>
                        </a:rPr>
                        <a:t>Name</a:t>
                      </a:r>
                      <a:endParaRPr sz="1400" b="1">
                        <a:solidFill>
                          <a:schemeClr val="lt1"/>
                        </a:solidFill>
                        <a:latin typeface="Arial"/>
                        <a:ea typeface="Arial"/>
                        <a:cs typeface="Arial"/>
                        <a:sym typeface="Arial"/>
                      </a:endParaRPr>
                    </a:p>
                  </a:txBody>
                  <a:tcPr marL="0" marR="0" marT="0" marB="0" anchor="ctr">
                    <a:solidFill>
                      <a:srgbClr val="4F81BD"/>
                    </a:solidFill>
                  </a:tcPr>
                </a:tc>
                <a:tc>
                  <a:txBody>
                    <a:bodyPr/>
                    <a:lstStyle/>
                    <a:p>
                      <a:pPr marL="186055" marR="0" lvl="0" indent="81915" algn="l" rtl="0">
                        <a:spcBef>
                          <a:spcPts val="0"/>
                        </a:spcBef>
                        <a:spcAft>
                          <a:spcPts val="0"/>
                        </a:spcAft>
                        <a:buNone/>
                      </a:pPr>
                      <a:r>
                        <a:rPr lang="en-IE" sz="1400" b="1">
                          <a:solidFill>
                            <a:schemeClr val="lt1"/>
                          </a:solidFill>
                          <a:latin typeface="Arial"/>
                          <a:ea typeface="Arial"/>
                          <a:cs typeface="Arial"/>
                          <a:sym typeface="Arial"/>
                        </a:rPr>
                        <a:t>Grid</a:t>
                      </a:r>
                      <a:endParaRPr sz="1400" b="1">
                        <a:solidFill>
                          <a:schemeClr val="lt1"/>
                        </a:solidFill>
                        <a:latin typeface="Arial"/>
                        <a:ea typeface="Arial"/>
                        <a:cs typeface="Arial"/>
                        <a:sym typeface="Arial"/>
                      </a:endParaRPr>
                    </a:p>
                    <a:p>
                      <a:pPr marL="128270" marR="107950" lvl="0" indent="57150" algn="l" rtl="0">
                        <a:lnSpc>
                          <a:spcPct val="86666"/>
                        </a:lnSpc>
                        <a:spcBef>
                          <a:spcPts val="0"/>
                        </a:spcBef>
                        <a:spcAft>
                          <a:spcPts val="0"/>
                        </a:spcAft>
                        <a:buNone/>
                      </a:pPr>
                      <a:r>
                        <a:rPr lang="en-IE" sz="1400" b="1">
                          <a:solidFill>
                            <a:schemeClr val="lt1"/>
                          </a:solidFill>
                          <a:latin typeface="Arial"/>
                          <a:ea typeface="Arial"/>
                          <a:cs typeface="Arial"/>
                          <a:sym typeface="Arial"/>
                        </a:rPr>
                        <a:t>Locator Reference</a:t>
                      </a:r>
                      <a:endParaRPr sz="1400" b="1">
                        <a:solidFill>
                          <a:schemeClr val="lt1"/>
                        </a:solidFill>
                        <a:latin typeface="Arial"/>
                        <a:ea typeface="Arial"/>
                        <a:cs typeface="Arial"/>
                        <a:sym typeface="Arial"/>
                      </a:endParaRPr>
                    </a:p>
                  </a:txBody>
                  <a:tcPr marL="0" marR="0" marT="0" marB="0" anchor="ctr">
                    <a:solidFill>
                      <a:srgbClr val="4F81BD"/>
                    </a:solidFill>
                  </a:tcPr>
                </a:tc>
                <a:extLst>
                  <a:ext uri="{0D108BD9-81ED-4DB2-BD59-A6C34878D82A}">
                    <a16:rowId xmlns:a16="http://schemas.microsoft.com/office/drawing/2014/main" val="10005"/>
                  </a:ext>
                </a:extLst>
              </a:tr>
              <a:tr h="442675">
                <a:tc>
                  <a:txBody>
                    <a:bodyPr/>
                    <a:lstStyle/>
                    <a:p>
                      <a:pPr marL="67945" marR="0" lvl="0" indent="0" algn="l" rtl="0">
                        <a:spcBef>
                          <a:spcPts val="0"/>
                        </a:spcBef>
                        <a:spcAft>
                          <a:spcPts val="0"/>
                        </a:spcAft>
                        <a:buNone/>
                      </a:pPr>
                      <a:r>
                        <a:rPr lang="en-IE" sz="1400">
                          <a:solidFill>
                            <a:schemeClr val="dk1"/>
                          </a:solidFill>
                        </a:rPr>
                        <a:t>03/02/16</a:t>
                      </a:r>
                      <a:endParaRPr sz="1400">
                        <a:solidFill>
                          <a:schemeClr val="dk1"/>
                        </a:solidFill>
                        <a:latin typeface="Arial"/>
                        <a:ea typeface="Arial"/>
                        <a:cs typeface="Arial"/>
                        <a:sym typeface="Arial"/>
                      </a:endParaRPr>
                    </a:p>
                  </a:txBody>
                  <a:tcPr marL="0" marR="0" marT="0" marB="0" anchor="ctr">
                    <a:lnR w="12700" cap="flat" cmpd="sng">
                      <a:solidFill>
                        <a:schemeClr val="dk1"/>
                      </a:solidFill>
                      <a:prstDash val="solid"/>
                      <a:round/>
                      <a:headEnd type="none" w="sm" len="sm"/>
                      <a:tailEnd type="none" w="sm" len="sm"/>
                    </a:lnR>
                    <a:lnB w="12700" cap="flat" cmpd="sng">
                      <a:solidFill>
                        <a:schemeClr val="dk1"/>
                      </a:solidFill>
                      <a:prstDash val="solid"/>
                      <a:round/>
                      <a:headEnd type="none" w="sm" len="sm"/>
                      <a:tailEnd type="none" w="sm" len="sm"/>
                    </a:lnB>
                    <a:solidFill>
                      <a:schemeClr val="lt1"/>
                    </a:solidFill>
                  </a:tcPr>
                </a:tc>
                <a:tc>
                  <a:txBody>
                    <a:bodyPr/>
                    <a:lstStyle/>
                    <a:p>
                      <a:pPr marL="67945" marR="0" lvl="0" indent="0" algn="l" rtl="0">
                        <a:spcBef>
                          <a:spcPts val="0"/>
                        </a:spcBef>
                        <a:spcAft>
                          <a:spcPts val="0"/>
                        </a:spcAft>
                        <a:buNone/>
                      </a:pPr>
                      <a:r>
                        <a:rPr lang="en-IE" sz="1400">
                          <a:solidFill>
                            <a:schemeClr val="dk1"/>
                          </a:solidFill>
                        </a:rPr>
                        <a:t>RV 16/0021</a:t>
                      </a:r>
                      <a:endParaRPr sz="1400">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B w="12700" cap="flat" cmpd="sng">
                      <a:solidFill>
                        <a:schemeClr val="dk1"/>
                      </a:solidFill>
                      <a:prstDash val="solid"/>
                      <a:round/>
                      <a:headEnd type="none" w="sm" len="sm"/>
                      <a:tailEnd type="none" w="sm" len="sm"/>
                    </a:lnB>
                    <a:solidFill>
                      <a:schemeClr val="lt1"/>
                    </a:solidFill>
                  </a:tcPr>
                </a:tc>
                <a:tc>
                  <a:txBody>
                    <a:bodyPr/>
                    <a:lstStyle/>
                    <a:p>
                      <a:pPr marL="0" marR="60960" lvl="0" indent="0" algn="ctr" rtl="0">
                        <a:spcBef>
                          <a:spcPts val="0"/>
                        </a:spcBef>
                        <a:spcAft>
                          <a:spcPts val="0"/>
                        </a:spcAft>
                        <a:buNone/>
                      </a:pPr>
                      <a:r>
                        <a:rPr lang="en-IE" sz="1400">
                          <a:solidFill>
                            <a:schemeClr val="dk1"/>
                          </a:solidFill>
                        </a:rPr>
                        <a:t>1,036</a:t>
                      </a:r>
                      <a:endParaRPr sz="1400">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endParaRPr sz="1400">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B w="12700" cap="flat" cmpd="sng">
                      <a:solidFill>
                        <a:schemeClr val="dk1"/>
                      </a:solidFill>
                      <a:prstDash val="solid"/>
                      <a:round/>
                      <a:headEnd type="none" w="sm" len="sm"/>
                      <a:tailEnd type="none" w="sm" len="sm"/>
                    </a:lnB>
                    <a:solidFill>
                      <a:schemeClr val="lt1"/>
                    </a:solidFill>
                  </a:tcPr>
                </a:tc>
                <a:tc>
                  <a:txBody>
                    <a:bodyPr/>
                    <a:lstStyle/>
                    <a:p>
                      <a:pPr marL="0" marR="62230" lvl="0" indent="0" algn="ctr" rtl="0">
                        <a:spcBef>
                          <a:spcPts val="0"/>
                        </a:spcBef>
                        <a:spcAft>
                          <a:spcPts val="0"/>
                        </a:spcAft>
                        <a:buNone/>
                      </a:pPr>
                      <a:r>
                        <a:rPr lang="en-IE" sz="1400">
                          <a:solidFill>
                            <a:schemeClr val="dk1"/>
                          </a:solidFill>
                        </a:rPr>
                        <a:t>1,036</a:t>
                      </a:r>
                      <a:endParaRPr sz="1400">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B w="12700" cap="flat" cmpd="sng">
                      <a:solidFill>
                        <a:schemeClr val="dk1"/>
                      </a:solidFill>
                      <a:prstDash val="solid"/>
                      <a:round/>
                      <a:headEnd type="none" w="sm" len="sm"/>
                      <a:tailEnd type="none" w="sm" len="sm"/>
                    </a:lnB>
                    <a:solidFill>
                      <a:schemeClr val="lt1"/>
                    </a:solidFill>
                  </a:tcPr>
                </a:tc>
                <a:tc>
                  <a:txBody>
                    <a:bodyPr/>
                    <a:lstStyle/>
                    <a:p>
                      <a:pPr marL="66040" marR="140970" lvl="0" indent="0" algn="l" rtl="0">
                        <a:lnSpc>
                          <a:spcPct val="81818"/>
                        </a:lnSpc>
                        <a:spcBef>
                          <a:spcPts val="0"/>
                        </a:spcBef>
                        <a:spcAft>
                          <a:spcPts val="0"/>
                        </a:spcAft>
                        <a:buNone/>
                      </a:pPr>
                      <a:r>
                        <a:rPr lang="en-IE" sz="1400">
                          <a:solidFill>
                            <a:schemeClr val="dk1"/>
                          </a:solidFill>
                        </a:rPr>
                        <a:t>Insert signature</a:t>
                      </a:r>
                      <a:endParaRPr sz="1400">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B w="12700" cap="flat" cmpd="sng">
                      <a:solidFill>
                        <a:schemeClr val="dk1"/>
                      </a:solidFill>
                      <a:prstDash val="solid"/>
                      <a:round/>
                      <a:headEnd type="none" w="sm" len="sm"/>
                      <a:tailEnd type="none" w="sm" len="sm"/>
                    </a:lnB>
                    <a:solidFill>
                      <a:schemeClr val="lt1"/>
                    </a:solidFill>
                  </a:tcPr>
                </a:tc>
                <a:tc>
                  <a:txBody>
                    <a:bodyPr/>
                    <a:lstStyle/>
                    <a:p>
                      <a:pPr marL="66040" marR="0" lvl="0" indent="0" algn="l" rtl="0">
                        <a:spcBef>
                          <a:spcPts val="0"/>
                        </a:spcBef>
                        <a:spcAft>
                          <a:spcPts val="0"/>
                        </a:spcAft>
                        <a:buNone/>
                      </a:pPr>
                      <a:r>
                        <a:rPr lang="en-IE" sz="1400">
                          <a:solidFill>
                            <a:schemeClr val="dk1"/>
                          </a:solidFill>
                        </a:rPr>
                        <a:t>Verity</a:t>
                      </a:r>
                      <a:endParaRPr sz="1400">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B w="12700" cap="flat" cmpd="sng">
                      <a:solidFill>
                        <a:schemeClr val="dk1"/>
                      </a:solidFill>
                      <a:prstDash val="solid"/>
                      <a:round/>
                      <a:headEnd type="none" w="sm" len="sm"/>
                      <a:tailEnd type="none" w="sm" len="sm"/>
                    </a:lnB>
                    <a:solidFill>
                      <a:schemeClr val="lt1"/>
                    </a:solidFill>
                  </a:tcPr>
                </a:tc>
                <a:tc>
                  <a:txBody>
                    <a:bodyPr/>
                    <a:lstStyle/>
                    <a:p>
                      <a:pPr marL="67945" marR="0" lvl="0" indent="0" algn="l" rtl="0">
                        <a:spcBef>
                          <a:spcPts val="0"/>
                        </a:spcBef>
                        <a:spcAft>
                          <a:spcPts val="0"/>
                        </a:spcAft>
                        <a:buNone/>
                      </a:pPr>
                      <a:r>
                        <a:rPr lang="en-IE" sz="1400">
                          <a:solidFill>
                            <a:schemeClr val="dk1"/>
                          </a:solidFill>
                        </a:rPr>
                        <a:t>B4,B5,B6, C5</a:t>
                      </a:r>
                      <a:endParaRPr sz="1400">
                        <a:solidFill>
                          <a:schemeClr val="dk1"/>
                        </a:solidFill>
                      </a:endParaRPr>
                    </a:p>
                    <a:p>
                      <a:pPr marL="67945" marR="0" lvl="0" indent="0" algn="l" rtl="0">
                        <a:lnSpc>
                          <a:spcPct val="74090"/>
                        </a:lnSpc>
                        <a:spcBef>
                          <a:spcPts val="0"/>
                        </a:spcBef>
                        <a:spcAft>
                          <a:spcPts val="0"/>
                        </a:spcAft>
                        <a:buNone/>
                      </a:pPr>
                      <a:r>
                        <a:rPr lang="en-IE" sz="1400">
                          <a:solidFill>
                            <a:schemeClr val="dk1"/>
                          </a:solidFill>
                        </a:rPr>
                        <a:t>to C11</a:t>
                      </a:r>
                      <a:endParaRPr sz="1400">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6"/>
                  </a:ext>
                </a:extLst>
              </a:tr>
              <a:tr h="440300">
                <a:tc>
                  <a:txBody>
                    <a:bodyPr/>
                    <a:lstStyle/>
                    <a:p>
                      <a:pPr marL="67945" marR="0" lvl="0" indent="0" algn="l" rtl="0">
                        <a:spcBef>
                          <a:spcPts val="0"/>
                        </a:spcBef>
                        <a:spcAft>
                          <a:spcPts val="0"/>
                        </a:spcAft>
                        <a:buNone/>
                      </a:pPr>
                      <a:r>
                        <a:rPr lang="en-IE" sz="1400">
                          <a:solidFill>
                            <a:srgbClr val="FF0000"/>
                          </a:solidFill>
                        </a:rPr>
                        <a:t>07/04/16</a:t>
                      </a:r>
                      <a:endParaRPr sz="1400">
                        <a:solidFill>
                          <a:srgbClr val="FF0000"/>
                        </a:solidFill>
                        <a:latin typeface="Arial"/>
                        <a:ea typeface="Arial"/>
                        <a:cs typeface="Arial"/>
                        <a:sym typeface="Arial"/>
                      </a:endParaRPr>
                    </a:p>
                  </a:txBody>
                  <a:tcPr marL="0" marR="0" marT="0" marB="0" anchor="ctr">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67945" marR="0" lvl="0" indent="0" algn="l" rtl="0">
                        <a:spcBef>
                          <a:spcPts val="0"/>
                        </a:spcBef>
                        <a:spcAft>
                          <a:spcPts val="0"/>
                        </a:spcAft>
                        <a:buNone/>
                      </a:pPr>
                      <a:r>
                        <a:rPr lang="en-IE" sz="1400">
                          <a:solidFill>
                            <a:srgbClr val="FF0000"/>
                          </a:solidFill>
                        </a:rPr>
                        <a:t>Stock check</a:t>
                      </a:r>
                      <a:endParaRPr sz="1400">
                        <a:solidFill>
                          <a:srgbClr val="FF0000"/>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endParaRPr sz="1400">
                        <a:solidFill>
                          <a:srgbClr val="FF0000"/>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endParaRPr sz="1400">
                        <a:solidFill>
                          <a:srgbClr val="FF0000"/>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62230" lvl="0" indent="0" algn="ctr" rtl="0">
                        <a:spcBef>
                          <a:spcPts val="0"/>
                        </a:spcBef>
                        <a:spcAft>
                          <a:spcPts val="0"/>
                        </a:spcAft>
                        <a:buNone/>
                      </a:pPr>
                      <a:r>
                        <a:rPr lang="en-IE" sz="1400">
                          <a:solidFill>
                            <a:srgbClr val="FF0000"/>
                          </a:solidFill>
                        </a:rPr>
                        <a:t>1,036</a:t>
                      </a:r>
                      <a:endParaRPr sz="1400">
                        <a:solidFill>
                          <a:srgbClr val="FF0000"/>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66040" marR="0" lvl="0" indent="0" algn="l" rtl="0">
                        <a:spcBef>
                          <a:spcPts val="0"/>
                        </a:spcBef>
                        <a:spcAft>
                          <a:spcPts val="0"/>
                        </a:spcAft>
                        <a:buNone/>
                      </a:pPr>
                      <a:r>
                        <a:rPr lang="en-IE" sz="1400">
                          <a:solidFill>
                            <a:srgbClr val="FF0000"/>
                          </a:solidFill>
                        </a:rPr>
                        <a:t>Ditto</a:t>
                      </a:r>
                      <a:endParaRPr sz="1400">
                        <a:solidFill>
                          <a:srgbClr val="FF0000"/>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66040" marR="0" lvl="0" indent="0" algn="l" rtl="0">
                        <a:spcBef>
                          <a:spcPts val="0"/>
                        </a:spcBef>
                        <a:spcAft>
                          <a:spcPts val="0"/>
                        </a:spcAft>
                        <a:buNone/>
                      </a:pPr>
                      <a:r>
                        <a:rPr lang="en-IE" sz="1400">
                          <a:solidFill>
                            <a:srgbClr val="FF0000"/>
                          </a:solidFill>
                        </a:rPr>
                        <a:t>Booth</a:t>
                      </a:r>
                      <a:endParaRPr sz="1400">
                        <a:solidFill>
                          <a:srgbClr val="FF0000"/>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67945" marR="185420" lvl="0" indent="0" algn="l" rtl="0">
                        <a:lnSpc>
                          <a:spcPct val="84545"/>
                        </a:lnSpc>
                        <a:spcBef>
                          <a:spcPts val="0"/>
                        </a:spcBef>
                        <a:spcAft>
                          <a:spcPts val="0"/>
                        </a:spcAft>
                        <a:buNone/>
                      </a:pPr>
                      <a:r>
                        <a:rPr lang="en-IE" sz="1400">
                          <a:solidFill>
                            <a:srgbClr val="FF0000"/>
                          </a:solidFill>
                        </a:rPr>
                        <a:t>B4,B5,B6, C5 to C11</a:t>
                      </a:r>
                      <a:endParaRPr sz="1400">
                        <a:solidFill>
                          <a:srgbClr val="FF0000"/>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7"/>
                  </a:ext>
                </a:extLst>
              </a:tr>
              <a:tr h="436700">
                <a:tc>
                  <a:txBody>
                    <a:bodyPr/>
                    <a:lstStyle/>
                    <a:p>
                      <a:pPr marL="67945" marR="0" lvl="0" indent="0" algn="l" rtl="0">
                        <a:spcBef>
                          <a:spcPts val="0"/>
                        </a:spcBef>
                        <a:spcAft>
                          <a:spcPts val="0"/>
                        </a:spcAft>
                        <a:buNone/>
                      </a:pPr>
                      <a:r>
                        <a:rPr lang="en-IE" sz="1400">
                          <a:solidFill>
                            <a:schemeClr val="dk1"/>
                          </a:solidFill>
                        </a:rPr>
                        <a:t>09/05/16</a:t>
                      </a:r>
                      <a:endParaRPr sz="1400">
                        <a:solidFill>
                          <a:schemeClr val="dk1"/>
                        </a:solidFill>
                        <a:latin typeface="Arial"/>
                        <a:ea typeface="Arial"/>
                        <a:cs typeface="Arial"/>
                        <a:sym typeface="Arial"/>
                      </a:endParaRPr>
                    </a:p>
                  </a:txBody>
                  <a:tcPr marL="0" marR="0" marT="0" marB="0" anchor="ctr">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67945" marR="0" lvl="0" indent="0" algn="l" rtl="0">
                        <a:spcBef>
                          <a:spcPts val="0"/>
                        </a:spcBef>
                        <a:spcAft>
                          <a:spcPts val="0"/>
                        </a:spcAft>
                        <a:buNone/>
                      </a:pPr>
                      <a:r>
                        <a:rPr lang="en-IE" sz="1400">
                          <a:solidFill>
                            <a:schemeClr val="dk1"/>
                          </a:solidFill>
                        </a:rPr>
                        <a:t>IV 16/0154</a:t>
                      </a:r>
                      <a:endParaRPr sz="1400">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endParaRPr sz="1400">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389255" marR="0" lvl="0" indent="0" algn="ctr" rtl="0">
                        <a:spcBef>
                          <a:spcPts val="0"/>
                        </a:spcBef>
                        <a:spcAft>
                          <a:spcPts val="0"/>
                        </a:spcAft>
                        <a:buNone/>
                      </a:pPr>
                      <a:r>
                        <a:rPr lang="en-IE" sz="1400">
                          <a:solidFill>
                            <a:schemeClr val="dk1"/>
                          </a:solidFill>
                        </a:rPr>
                        <a:t>220</a:t>
                      </a:r>
                      <a:endParaRPr sz="1400">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62230" lvl="0" indent="0" algn="ctr" rtl="0">
                        <a:spcBef>
                          <a:spcPts val="0"/>
                        </a:spcBef>
                        <a:spcAft>
                          <a:spcPts val="0"/>
                        </a:spcAft>
                        <a:buNone/>
                      </a:pPr>
                      <a:r>
                        <a:rPr lang="en-IE" sz="1400">
                          <a:solidFill>
                            <a:schemeClr val="dk1"/>
                          </a:solidFill>
                        </a:rPr>
                        <a:t>816</a:t>
                      </a:r>
                      <a:endParaRPr sz="1400">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66040" marR="0" lvl="0" indent="0" algn="l" rtl="0">
                        <a:spcBef>
                          <a:spcPts val="0"/>
                        </a:spcBef>
                        <a:spcAft>
                          <a:spcPts val="0"/>
                        </a:spcAft>
                        <a:buNone/>
                      </a:pPr>
                      <a:r>
                        <a:rPr lang="en-IE" sz="1400">
                          <a:solidFill>
                            <a:schemeClr val="dk1"/>
                          </a:solidFill>
                        </a:rPr>
                        <a:t>Ditto</a:t>
                      </a:r>
                      <a:endParaRPr sz="1400">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66040" marR="0" lvl="0" indent="0" algn="l" rtl="0">
                        <a:spcBef>
                          <a:spcPts val="0"/>
                        </a:spcBef>
                        <a:spcAft>
                          <a:spcPts val="0"/>
                        </a:spcAft>
                        <a:buNone/>
                      </a:pPr>
                      <a:r>
                        <a:rPr lang="en-IE" sz="1400">
                          <a:solidFill>
                            <a:schemeClr val="dk1"/>
                          </a:solidFill>
                        </a:rPr>
                        <a:t>Verity</a:t>
                      </a:r>
                      <a:endParaRPr sz="1400">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67945" marR="0" lvl="0" indent="0" algn="l" rtl="0">
                        <a:lnSpc>
                          <a:spcPct val="81818"/>
                        </a:lnSpc>
                        <a:spcBef>
                          <a:spcPts val="0"/>
                        </a:spcBef>
                        <a:spcAft>
                          <a:spcPts val="0"/>
                        </a:spcAft>
                        <a:buNone/>
                      </a:pPr>
                      <a:r>
                        <a:rPr lang="en-IE" sz="1400">
                          <a:solidFill>
                            <a:schemeClr val="dk1"/>
                          </a:solidFill>
                        </a:rPr>
                        <a:t>B4,B5,B6, C5</a:t>
                      </a:r>
                      <a:endParaRPr sz="1400">
                        <a:solidFill>
                          <a:schemeClr val="dk1"/>
                        </a:solidFill>
                      </a:endParaRPr>
                    </a:p>
                    <a:p>
                      <a:pPr marL="67945" marR="0" lvl="0" indent="0" algn="l" rtl="0">
                        <a:lnSpc>
                          <a:spcPct val="74090"/>
                        </a:lnSpc>
                        <a:spcBef>
                          <a:spcPts val="5"/>
                        </a:spcBef>
                        <a:spcAft>
                          <a:spcPts val="0"/>
                        </a:spcAft>
                        <a:buNone/>
                      </a:pPr>
                      <a:r>
                        <a:rPr lang="en-IE" sz="1400">
                          <a:solidFill>
                            <a:schemeClr val="dk1"/>
                          </a:solidFill>
                        </a:rPr>
                        <a:t>to C9</a:t>
                      </a:r>
                      <a:endParaRPr sz="1400">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8"/>
                  </a:ext>
                </a:extLst>
              </a:tr>
              <a:tr h="439100">
                <a:tc>
                  <a:txBody>
                    <a:bodyPr/>
                    <a:lstStyle/>
                    <a:p>
                      <a:pPr marL="67945" marR="0" lvl="0" indent="0" algn="l" rtl="0">
                        <a:spcBef>
                          <a:spcPts val="0"/>
                        </a:spcBef>
                        <a:spcAft>
                          <a:spcPts val="0"/>
                        </a:spcAft>
                        <a:buNone/>
                      </a:pPr>
                      <a:r>
                        <a:rPr lang="en-IE" sz="1400">
                          <a:solidFill>
                            <a:schemeClr val="dk1"/>
                          </a:solidFill>
                        </a:rPr>
                        <a:t>15/06/16</a:t>
                      </a:r>
                      <a:endParaRPr sz="1400">
                        <a:solidFill>
                          <a:schemeClr val="dk1"/>
                        </a:solidFill>
                        <a:latin typeface="Arial"/>
                        <a:ea typeface="Arial"/>
                        <a:cs typeface="Arial"/>
                        <a:sym typeface="Arial"/>
                      </a:endParaRPr>
                    </a:p>
                  </a:txBody>
                  <a:tcPr marL="0" marR="0" marT="0" marB="0" anchor="ctr">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67945" marR="0" lvl="0" indent="0" algn="l" rtl="0">
                        <a:spcBef>
                          <a:spcPts val="0"/>
                        </a:spcBef>
                        <a:spcAft>
                          <a:spcPts val="0"/>
                        </a:spcAft>
                        <a:buNone/>
                      </a:pPr>
                      <a:r>
                        <a:rPr lang="en-IE" sz="1400">
                          <a:solidFill>
                            <a:schemeClr val="dk1"/>
                          </a:solidFill>
                        </a:rPr>
                        <a:t>RV 16/0102</a:t>
                      </a:r>
                      <a:endParaRPr sz="1400">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60960" lvl="0" indent="0" algn="ctr" rtl="0">
                        <a:spcBef>
                          <a:spcPts val="0"/>
                        </a:spcBef>
                        <a:spcAft>
                          <a:spcPts val="0"/>
                        </a:spcAft>
                        <a:buNone/>
                      </a:pPr>
                      <a:r>
                        <a:rPr lang="en-IE" sz="1400">
                          <a:solidFill>
                            <a:schemeClr val="dk1"/>
                          </a:solidFill>
                        </a:rPr>
                        <a:t>96</a:t>
                      </a:r>
                      <a:endParaRPr sz="1400">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endParaRPr sz="1400">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62230" lvl="0" indent="0" algn="ctr" rtl="0">
                        <a:spcBef>
                          <a:spcPts val="0"/>
                        </a:spcBef>
                        <a:spcAft>
                          <a:spcPts val="0"/>
                        </a:spcAft>
                        <a:buNone/>
                      </a:pPr>
                      <a:r>
                        <a:rPr lang="en-IE" sz="1400">
                          <a:solidFill>
                            <a:schemeClr val="dk1"/>
                          </a:solidFill>
                        </a:rPr>
                        <a:t>912</a:t>
                      </a:r>
                      <a:endParaRPr sz="1400">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66040" marR="0" lvl="0" indent="0" algn="l" rtl="0">
                        <a:spcBef>
                          <a:spcPts val="0"/>
                        </a:spcBef>
                        <a:spcAft>
                          <a:spcPts val="0"/>
                        </a:spcAft>
                        <a:buNone/>
                      </a:pPr>
                      <a:r>
                        <a:rPr lang="en-IE" sz="1400">
                          <a:solidFill>
                            <a:schemeClr val="dk1"/>
                          </a:solidFill>
                        </a:rPr>
                        <a:t>Ditto</a:t>
                      </a:r>
                      <a:endParaRPr sz="1400">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66040" marR="0" lvl="0" indent="0" algn="l" rtl="0">
                        <a:spcBef>
                          <a:spcPts val="0"/>
                        </a:spcBef>
                        <a:spcAft>
                          <a:spcPts val="0"/>
                        </a:spcAft>
                        <a:buNone/>
                      </a:pPr>
                      <a:r>
                        <a:rPr lang="en-IE" sz="1400">
                          <a:solidFill>
                            <a:schemeClr val="dk1"/>
                          </a:solidFill>
                        </a:rPr>
                        <a:t>Root</a:t>
                      </a:r>
                      <a:endParaRPr sz="1400">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67945" marR="0" lvl="0" indent="0" algn="l" rtl="0">
                        <a:lnSpc>
                          <a:spcPct val="83181"/>
                        </a:lnSpc>
                        <a:spcBef>
                          <a:spcPts val="0"/>
                        </a:spcBef>
                        <a:spcAft>
                          <a:spcPts val="0"/>
                        </a:spcAft>
                        <a:buNone/>
                      </a:pPr>
                      <a:r>
                        <a:rPr lang="en-IE" sz="1400">
                          <a:solidFill>
                            <a:schemeClr val="dk1"/>
                          </a:solidFill>
                        </a:rPr>
                        <a:t>B4,B5,B6, C5</a:t>
                      </a:r>
                      <a:endParaRPr sz="1400">
                        <a:solidFill>
                          <a:schemeClr val="dk1"/>
                        </a:solidFill>
                      </a:endParaRPr>
                    </a:p>
                    <a:p>
                      <a:pPr marL="67945" marR="0" lvl="0" indent="0" algn="l" rtl="0">
                        <a:lnSpc>
                          <a:spcPct val="74090"/>
                        </a:lnSpc>
                        <a:spcBef>
                          <a:spcPts val="5"/>
                        </a:spcBef>
                        <a:spcAft>
                          <a:spcPts val="0"/>
                        </a:spcAft>
                        <a:buNone/>
                      </a:pPr>
                      <a:r>
                        <a:rPr lang="en-IE" sz="1400">
                          <a:solidFill>
                            <a:schemeClr val="dk1"/>
                          </a:solidFill>
                        </a:rPr>
                        <a:t>to C10</a:t>
                      </a:r>
                      <a:endParaRPr sz="1400">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9"/>
                  </a:ext>
                </a:extLst>
              </a:tr>
              <a:tr h="442675">
                <a:tc>
                  <a:txBody>
                    <a:bodyPr/>
                    <a:lstStyle/>
                    <a:p>
                      <a:pPr marL="67945" marR="0" lvl="0" indent="0" algn="l" rtl="0">
                        <a:spcBef>
                          <a:spcPts val="0"/>
                        </a:spcBef>
                        <a:spcAft>
                          <a:spcPts val="0"/>
                        </a:spcAft>
                        <a:buNone/>
                      </a:pPr>
                      <a:r>
                        <a:rPr lang="en-IE" sz="1400">
                          <a:solidFill>
                            <a:srgbClr val="FF0000"/>
                          </a:solidFill>
                        </a:rPr>
                        <a:t>29/06/16</a:t>
                      </a:r>
                      <a:endParaRPr sz="1400">
                        <a:solidFill>
                          <a:srgbClr val="FF0000"/>
                        </a:solidFill>
                        <a:latin typeface="Arial"/>
                        <a:ea typeface="Arial"/>
                        <a:cs typeface="Arial"/>
                        <a:sym typeface="Arial"/>
                      </a:endParaRPr>
                    </a:p>
                  </a:txBody>
                  <a:tcPr marL="0" marR="0" marT="0" marB="0" anchor="ctr">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solidFill>
                      <a:schemeClr val="lt1"/>
                    </a:solidFill>
                  </a:tcPr>
                </a:tc>
                <a:tc>
                  <a:txBody>
                    <a:bodyPr/>
                    <a:lstStyle/>
                    <a:p>
                      <a:pPr marL="67945" marR="0" lvl="0" indent="0" algn="l" rtl="0">
                        <a:spcBef>
                          <a:spcPts val="0"/>
                        </a:spcBef>
                        <a:spcAft>
                          <a:spcPts val="0"/>
                        </a:spcAft>
                        <a:buNone/>
                      </a:pPr>
                      <a:r>
                        <a:rPr lang="en-IE" sz="1400">
                          <a:solidFill>
                            <a:srgbClr val="FF0000"/>
                          </a:solidFill>
                        </a:rPr>
                        <a:t>Stock check</a:t>
                      </a:r>
                      <a:endParaRPr sz="1400">
                        <a:solidFill>
                          <a:srgbClr val="FF0000"/>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solidFill>
                      <a:schemeClr val="lt1"/>
                    </a:solidFill>
                  </a:tcPr>
                </a:tc>
                <a:tc>
                  <a:txBody>
                    <a:bodyPr/>
                    <a:lstStyle/>
                    <a:p>
                      <a:pPr marL="0" marR="0" lvl="0" indent="0" algn="ctr" rtl="0">
                        <a:spcBef>
                          <a:spcPts val="0"/>
                        </a:spcBef>
                        <a:spcAft>
                          <a:spcPts val="0"/>
                        </a:spcAft>
                        <a:buNone/>
                      </a:pPr>
                      <a:endParaRPr sz="1400">
                        <a:solidFill>
                          <a:srgbClr val="FF0000"/>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solidFill>
                      <a:schemeClr val="lt1"/>
                    </a:solidFill>
                  </a:tcPr>
                </a:tc>
                <a:tc>
                  <a:txBody>
                    <a:bodyPr/>
                    <a:lstStyle/>
                    <a:p>
                      <a:pPr marL="0" marR="0" lvl="0" indent="0" algn="ctr" rtl="0">
                        <a:spcBef>
                          <a:spcPts val="0"/>
                        </a:spcBef>
                        <a:spcAft>
                          <a:spcPts val="0"/>
                        </a:spcAft>
                        <a:buNone/>
                      </a:pPr>
                      <a:endParaRPr sz="1400">
                        <a:solidFill>
                          <a:srgbClr val="FF0000"/>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solidFill>
                      <a:schemeClr val="lt1"/>
                    </a:solidFill>
                  </a:tcPr>
                </a:tc>
                <a:tc>
                  <a:txBody>
                    <a:bodyPr/>
                    <a:lstStyle/>
                    <a:p>
                      <a:pPr marL="0" marR="62230" lvl="0" indent="0" algn="ctr" rtl="0">
                        <a:spcBef>
                          <a:spcPts val="0"/>
                        </a:spcBef>
                        <a:spcAft>
                          <a:spcPts val="0"/>
                        </a:spcAft>
                        <a:buNone/>
                      </a:pPr>
                      <a:r>
                        <a:rPr lang="en-IE" sz="1400">
                          <a:solidFill>
                            <a:srgbClr val="FF0000"/>
                          </a:solidFill>
                        </a:rPr>
                        <a:t>912</a:t>
                      </a:r>
                      <a:endParaRPr sz="1400">
                        <a:solidFill>
                          <a:srgbClr val="FF0000"/>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solidFill>
                      <a:schemeClr val="lt1"/>
                    </a:solidFill>
                  </a:tcPr>
                </a:tc>
                <a:tc>
                  <a:txBody>
                    <a:bodyPr/>
                    <a:lstStyle/>
                    <a:p>
                      <a:pPr marL="66040" marR="0" lvl="0" indent="0" algn="l" rtl="0">
                        <a:spcBef>
                          <a:spcPts val="0"/>
                        </a:spcBef>
                        <a:spcAft>
                          <a:spcPts val="0"/>
                        </a:spcAft>
                        <a:buNone/>
                      </a:pPr>
                      <a:r>
                        <a:rPr lang="en-IE" sz="1400">
                          <a:solidFill>
                            <a:srgbClr val="FF0000"/>
                          </a:solidFill>
                        </a:rPr>
                        <a:t>Ditto</a:t>
                      </a:r>
                      <a:endParaRPr sz="1400">
                        <a:solidFill>
                          <a:srgbClr val="FF0000"/>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solidFill>
                      <a:schemeClr val="lt1"/>
                    </a:solidFill>
                  </a:tcPr>
                </a:tc>
                <a:tc>
                  <a:txBody>
                    <a:bodyPr/>
                    <a:lstStyle/>
                    <a:p>
                      <a:pPr marL="66040" marR="0" lvl="0" indent="0" algn="l" rtl="0">
                        <a:spcBef>
                          <a:spcPts val="0"/>
                        </a:spcBef>
                        <a:spcAft>
                          <a:spcPts val="0"/>
                        </a:spcAft>
                        <a:buNone/>
                      </a:pPr>
                      <a:r>
                        <a:rPr lang="en-IE" sz="1400">
                          <a:solidFill>
                            <a:srgbClr val="FF0000"/>
                          </a:solidFill>
                        </a:rPr>
                        <a:t>Booth</a:t>
                      </a:r>
                      <a:endParaRPr sz="1400">
                        <a:solidFill>
                          <a:srgbClr val="FF0000"/>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solidFill>
                      <a:schemeClr val="lt1"/>
                    </a:solidFill>
                  </a:tcPr>
                </a:tc>
                <a:tc>
                  <a:txBody>
                    <a:bodyPr/>
                    <a:lstStyle/>
                    <a:p>
                      <a:pPr marL="67945" marR="185420" lvl="0" indent="0" algn="l" rtl="0">
                        <a:lnSpc>
                          <a:spcPct val="81818"/>
                        </a:lnSpc>
                        <a:spcBef>
                          <a:spcPts val="0"/>
                        </a:spcBef>
                        <a:spcAft>
                          <a:spcPts val="0"/>
                        </a:spcAft>
                        <a:buNone/>
                      </a:pPr>
                      <a:r>
                        <a:rPr lang="en-IE" sz="1400">
                          <a:solidFill>
                            <a:srgbClr val="FF0000"/>
                          </a:solidFill>
                        </a:rPr>
                        <a:t>B4,B5,B6, C5 to C10</a:t>
                      </a:r>
                      <a:endParaRPr sz="1400">
                        <a:solidFill>
                          <a:srgbClr val="FF0000"/>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T w="12700" cap="flat" cmpd="sng">
                      <a:solidFill>
                        <a:schemeClr val="dk1"/>
                      </a:solidFill>
                      <a:prstDash val="solid"/>
                      <a:round/>
                      <a:headEnd type="none" w="sm" len="sm"/>
                      <a:tailEnd type="none" w="sm" len="sm"/>
                    </a:lnT>
                    <a:solidFill>
                      <a:schemeClr val="lt1"/>
                    </a:solidFill>
                  </a:tcPr>
                </a:tc>
                <a:extLst>
                  <a:ext uri="{0D108BD9-81ED-4DB2-BD59-A6C34878D82A}">
                    <a16:rowId xmlns:a16="http://schemas.microsoft.com/office/drawing/2014/main" val="10010"/>
                  </a:ext>
                </a:extLst>
              </a:tr>
            </a:tbl>
          </a:graphicData>
        </a:graphic>
      </p:graphicFrame>
      <p:cxnSp>
        <p:nvCxnSpPr>
          <p:cNvPr id="209" name="Google Shape;209;p18"/>
          <p:cNvCxnSpPr/>
          <p:nvPr/>
        </p:nvCxnSpPr>
        <p:spPr>
          <a:xfrm>
            <a:off x="3102804" y="2546125"/>
            <a:ext cx="1396790" cy="0"/>
          </a:xfrm>
          <a:prstGeom prst="straightConnector1">
            <a:avLst/>
          </a:prstGeom>
          <a:noFill/>
          <a:ln w="9525" cap="flat" cmpd="sng">
            <a:solidFill>
              <a:srgbClr val="000000"/>
            </a:solidFill>
            <a:prstDash val="solid"/>
            <a:round/>
            <a:headEnd type="none" w="med" len="med"/>
            <a:tailEnd type="none" w="med" len="med"/>
          </a:ln>
        </p:spPr>
      </p:cxnSp>
      <p:cxnSp>
        <p:nvCxnSpPr>
          <p:cNvPr id="210" name="Google Shape;210;p18"/>
          <p:cNvCxnSpPr/>
          <p:nvPr/>
        </p:nvCxnSpPr>
        <p:spPr>
          <a:xfrm>
            <a:off x="3073836" y="2549300"/>
            <a:ext cx="1594406" cy="0"/>
          </a:xfrm>
          <a:prstGeom prst="straightConnector1">
            <a:avLst/>
          </a:prstGeom>
          <a:noFill/>
          <a:ln w="9525" cap="flat" cmpd="sng">
            <a:solidFill>
              <a:srgbClr val="FE0000"/>
            </a:solidFill>
            <a:prstDash val="solid"/>
            <a:round/>
            <a:headEnd type="none" w="med" len="med"/>
            <a:tailEnd type="none" w="med" len="med"/>
          </a:ln>
        </p:spPr>
      </p:cxnSp>
      <p:cxnSp>
        <p:nvCxnSpPr>
          <p:cNvPr id="211" name="Google Shape;211;p18"/>
          <p:cNvCxnSpPr/>
          <p:nvPr/>
        </p:nvCxnSpPr>
        <p:spPr>
          <a:xfrm>
            <a:off x="3102804" y="2549300"/>
            <a:ext cx="1396790" cy="0"/>
          </a:xfrm>
          <a:prstGeom prst="straightConnector1">
            <a:avLst/>
          </a:prstGeom>
          <a:noFill/>
          <a:ln w="9525" cap="flat" cmpd="sng">
            <a:solidFill>
              <a:srgbClr val="FE0000"/>
            </a:solidFill>
            <a:prstDash val="solid"/>
            <a:round/>
            <a:headEnd type="none" w="med" len="med"/>
            <a:tailEnd type="none" w="med" len="med"/>
          </a:ln>
        </p:spPr>
      </p:cxnSp>
      <p:cxnSp>
        <p:nvCxnSpPr>
          <p:cNvPr id="212" name="Google Shape;212;p18"/>
          <p:cNvCxnSpPr/>
          <p:nvPr/>
        </p:nvCxnSpPr>
        <p:spPr>
          <a:xfrm>
            <a:off x="3073836" y="2546125"/>
            <a:ext cx="1594406" cy="0"/>
          </a:xfrm>
          <a:prstGeom prst="straightConnector1">
            <a:avLst/>
          </a:prstGeom>
          <a:noFill/>
          <a:ln w="9525" cap="flat" cmpd="sng">
            <a:solidFill>
              <a:srgbClr val="000000"/>
            </a:solidFill>
            <a:prstDash val="solid"/>
            <a:round/>
            <a:headEnd type="none" w="med" len="med"/>
            <a:tailEnd type="none" w="med" len="med"/>
          </a:ln>
        </p:spPr>
      </p:cxnSp>
      <p:cxnSp>
        <p:nvCxnSpPr>
          <p:cNvPr id="213" name="Google Shape;213;p18"/>
          <p:cNvCxnSpPr/>
          <p:nvPr/>
        </p:nvCxnSpPr>
        <p:spPr>
          <a:xfrm>
            <a:off x="3102804" y="2546125"/>
            <a:ext cx="1396790" cy="0"/>
          </a:xfrm>
          <a:prstGeom prst="straightConnector1">
            <a:avLst/>
          </a:prstGeom>
          <a:noFill/>
          <a:ln w="9525" cap="flat" cmpd="sng">
            <a:solidFill>
              <a:srgbClr val="000000"/>
            </a:solidFill>
            <a:prstDash val="solid"/>
            <a:round/>
            <a:headEnd type="none" w="med" len="med"/>
            <a:tailEnd type="none" w="med" len="med"/>
          </a:ln>
        </p:spPr>
      </p:cxnSp>
      <p:cxnSp>
        <p:nvCxnSpPr>
          <p:cNvPr id="214" name="Google Shape;214;p18"/>
          <p:cNvCxnSpPr/>
          <p:nvPr/>
        </p:nvCxnSpPr>
        <p:spPr>
          <a:xfrm>
            <a:off x="3073836" y="2549300"/>
            <a:ext cx="1594406" cy="0"/>
          </a:xfrm>
          <a:prstGeom prst="straightConnector1">
            <a:avLst/>
          </a:prstGeom>
          <a:noFill/>
          <a:ln w="9525" cap="flat" cmpd="sng">
            <a:solidFill>
              <a:srgbClr val="FE0000"/>
            </a:solidFill>
            <a:prstDash val="solid"/>
            <a:round/>
            <a:headEnd type="none" w="med" len="med"/>
            <a:tailEnd type="none" w="med" len="med"/>
          </a:ln>
        </p:spPr>
      </p:cxnSp>
      <p:cxnSp>
        <p:nvCxnSpPr>
          <p:cNvPr id="215" name="Google Shape;215;p18"/>
          <p:cNvCxnSpPr/>
          <p:nvPr/>
        </p:nvCxnSpPr>
        <p:spPr>
          <a:xfrm>
            <a:off x="3102804" y="2549300"/>
            <a:ext cx="1396790" cy="0"/>
          </a:xfrm>
          <a:prstGeom prst="straightConnector1">
            <a:avLst/>
          </a:prstGeom>
          <a:noFill/>
          <a:ln w="9525" cap="flat" cmpd="sng">
            <a:solidFill>
              <a:srgbClr val="FE0000"/>
            </a:solidFill>
            <a:prstDash val="solid"/>
            <a:round/>
            <a:headEnd type="none" w="med" len="med"/>
            <a:tailEnd type="none" w="med" len="med"/>
          </a:ln>
        </p:spPr>
      </p:cxnSp>
      <p:grpSp>
        <p:nvGrpSpPr>
          <p:cNvPr id="4" name="Group 3">
            <a:extLst>
              <a:ext uri="{FF2B5EF4-FFF2-40B4-BE49-F238E27FC236}">
                <a16:creationId xmlns:a16="http://schemas.microsoft.com/office/drawing/2014/main" id="{E13854A7-0454-40F0-BD5B-0FF4E0116BE4}"/>
              </a:ext>
            </a:extLst>
          </p:cNvPr>
          <p:cNvGrpSpPr/>
          <p:nvPr/>
        </p:nvGrpSpPr>
        <p:grpSpPr>
          <a:xfrm>
            <a:off x="8266290" y="6005690"/>
            <a:ext cx="2743199" cy="519289"/>
            <a:chOff x="6742289" y="6005689"/>
            <a:chExt cx="2743199" cy="519289"/>
          </a:xfrm>
        </p:grpSpPr>
        <p:pic>
          <p:nvPicPr>
            <p:cNvPr id="2" name="Graphic 2" descr="Document with solid fill">
              <a:extLst>
                <a:ext uri="{FF2B5EF4-FFF2-40B4-BE49-F238E27FC236}">
                  <a16:creationId xmlns:a16="http://schemas.microsoft.com/office/drawing/2014/main" id="{2394271B-20CE-4853-8B45-86B4804D126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995355" y="6005689"/>
              <a:ext cx="519289" cy="519289"/>
            </a:xfrm>
            <a:prstGeom prst="rect">
              <a:avLst/>
            </a:prstGeom>
          </p:spPr>
        </p:pic>
        <p:sp>
          <p:nvSpPr>
            <p:cNvPr id="3" name="TextBox 2">
              <a:extLst>
                <a:ext uri="{FF2B5EF4-FFF2-40B4-BE49-F238E27FC236}">
                  <a16:creationId xmlns:a16="http://schemas.microsoft.com/office/drawing/2014/main" id="{1D93EC32-36D8-47B6-8E45-CE0E8DFBAF1B}"/>
                </a:ext>
              </a:extLst>
            </p:cNvPr>
            <p:cNvSpPr txBox="1"/>
            <p:nvPr/>
          </p:nvSpPr>
          <p:spPr>
            <a:xfrm>
              <a:off x="6742289" y="6114343"/>
              <a:ext cx="2743199"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rgbClr val="000000"/>
                </a:buClr>
              </a:pPr>
              <a:r>
                <a:rPr lang="en-US" sz="1400" kern="0">
                  <a:solidFill>
                    <a:srgbClr val="000000"/>
                  </a:solidFill>
                  <a:latin typeface="Arial"/>
                  <a:cs typeface="Arial"/>
                  <a:sym typeface="Arial"/>
                </a:rPr>
                <a:t>See Hand-Out</a:t>
              </a: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2" name="Google Shape;222;p19"/>
          <p:cNvSpPr txBox="1">
            <a:spLocks noGrp="1"/>
          </p:cNvSpPr>
          <p:nvPr>
            <p:ph type="body" idx="1"/>
          </p:nvPr>
        </p:nvSpPr>
        <p:spPr>
          <a:xfrm>
            <a:off x="2153842" y="895350"/>
            <a:ext cx="7886699" cy="5294314"/>
          </a:xfrm>
          <a:prstGeom prst="rect">
            <a:avLst/>
          </a:prstGeom>
          <a:noFill/>
          <a:ln>
            <a:noFill/>
          </a:ln>
        </p:spPr>
        <p:txBody>
          <a:bodyPr spcFirstLastPara="1" wrap="square" lIns="91425" tIns="45700" rIns="91425" bIns="45700" anchor="t" anchorCtr="0">
            <a:noAutofit/>
          </a:bodyPr>
          <a:lstStyle/>
          <a:p>
            <a:pPr marL="0" indent="0" algn="ctr">
              <a:spcBef>
                <a:spcPts val="0"/>
              </a:spcBef>
              <a:buSzPts val="4400"/>
              <a:buNone/>
            </a:pPr>
            <a:r>
              <a:rPr lang="en-IE" sz="4400"/>
              <a:t>What can happen if you do not manage your ammunition correctly?</a:t>
            </a:r>
          </a:p>
          <a:p>
            <a:pPr marL="0" indent="0" algn="ctr">
              <a:spcBef>
                <a:spcPts val="0"/>
              </a:spcBef>
              <a:buSzPts val="4400"/>
              <a:buNone/>
            </a:pPr>
            <a:endParaRPr/>
          </a:p>
          <a:p>
            <a:pPr marL="0" indent="0" algn="ctr">
              <a:buSzPts val="4400"/>
              <a:buNone/>
            </a:pPr>
            <a:r>
              <a:rPr lang="en-IE" sz="4400"/>
              <a:t>What are the risks?</a:t>
            </a:r>
            <a:endParaRPr/>
          </a:p>
        </p:txBody>
      </p:sp>
      <p:pic>
        <p:nvPicPr>
          <p:cNvPr id="223" name="Google Shape;223;p19" descr="Shape&#10;&#10;Description automatically generated with low confidence"/>
          <p:cNvPicPr preferRelativeResize="0"/>
          <p:nvPr/>
        </p:nvPicPr>
        <p:blipFill rotWithShape="1">
          <a:blip r:embed="rId3">
            <a:alphaModFix/>
          </a:blip>
          <a:srcRect l="28582" t="31110" r="25090" b="31193"/>
          <a:stretch/>
        </p:blipFill>
        <p:spPr>
          <a:xfrm>
            <a:off x="4972756" y="3980448"/>
            <a:ext cx="2246488" cy="258515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20"/>
          <p:cNvSpPr txBox="1">
            <a:spLocks noGrp="1"/>
          </p:cNvSpPr>
          <p:nvPr>
            <p:ph type="body" idx="1"/>
          </p:nvPr>
        </p:nvSpPr>
        <p:spPr>
          <a:xfrm>
            <a:off x="2944814" y="1865871"/>
            <a:ext cx="4300537" cy="1203333"/>
          </a:xfrm>
          <a:prstGeom prst="rect">
            <a:avLst/>
          </a:prstGeom>
          <a:noFill/>
          <a:ln>
            <a:noFill/>
          </a:ln>
        </p:spPr>
        <p:txBody>
          <a:bodyPr spcFirstLastPara="1" wrap="square" lIns="91425" tIns="45700" rIns="91425" bIns="45700" anchor="t" anchorCtr="0">
            <a:noAutofit/>
          </a:bodyPr>
          <a:lstStyle/>
          <a:p>
            <a:pPr marL="0" indent="0">
              <a:spcBef>
                <a:spcPts val="0"/>
              </a:spcBef>
            </a:pPr>
            <a:r>
              <a:rPr lang="en-IE"/>
              <a:t>Inspections, Faults and Restrictions of Ammunition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2"/>
          <p:cNvSpPr txBox="1">
            <a:spLocks noGrp="1"/>
          </p:cNvSpPr>
          <p:nvPr>
            <p:ph type="title"/>
          </p:nvPr>
        </p:nvSpPr>
        <p:spPr>
          <a:xfrm>
            <a:off x="2290412" y="712269"/>
            <a:ext cx="2738936" cy="5502264"/>
          </a:xfrm>
          <a:prstGeom prst="rect">
            <a:avLst/>
          </a:prstGeom>
          <a:noFill/>
          <a:ln>
            <a:noFill/>
          </a:ln>
        </p:spPr>
        <p:txBody>
          <a:bodyPr spcFirstLastPara="1" wrap="square" lIns="91425" tIns="45700" rIns="91425" bIns="45700" anchor="ctr" anchorCtr="0">
            <a:noAutofit/>
          </a:bodyPr>
          <a:lstStyle/>
          <a:p>
            <a:pPr>
              <a:buClr>
                <a:srgbClr val="FFFFFF"/>
              </a:buClr>
            </a:pPr>
            <a:r>
              <a:rPr lang="en-IE">
                <a:solidFill>
                  <a:srgbClr val="FFFFFF"/>
                </a:solidFill>
              </a:rPr>
              <a:t>Objective</a:t>
            </a:r>
            <a:endParaRPr/>
          </a:p>
        </p:txBody>
      </p:sp>
      <p:sp>
        <p:nvSpPr>
          <p:cNvPr id="65" name="Google Shape;65;p2"/>
          <p:cNvSpPr txBox="1">
            <a:spLocks noGrp="1"/>
          </p:cNvSpPr>
          <p:nvPr>
            <p:ph type="body" idx="1"/>
          </p:nvPr>
        </p:nvSpPr>
        <p:spPr>
          <a:xfrm>
            <a:off x="5638801" y="1655763"/>
            <a:ext cx="4621213" cy="4189412"/>
          </a:xfrm>
          <a:prstGeom prst="rect">
            <a:avLst/>
          </a:prstGeom>
          <a:noFill/>
          <a:ln>
            <a:noFill/>
          </a:ln>
        </p:spPr>
        <p:txBody>
          <a:bodyPr spcFirstLastPara="1" wrap="square" lIns="91425" tIns="45700" rIns="91425" bIns="45700" anchor="t" anchorCtr="0">
            <a:noAutofit/>
          </a:bodyPr>
          <a:lstStyle/>
          <a:p>
            <a:pPr marL="0" indent="0">
              <a:spcBef>
                <a:spcPts val="0"/>
              </a:spcBef>
            </a:pPr>
            <a:endParaRPr/>
          </a:p>
          <a:p>
            <a:pPr marL="0" indent="0"/>
            <a:endParaRPr/>
          </a:p>
          <a:p>
            <a:pPr marL="0" indent="0"/>
            <a:r>
              <a:rPr lang="en-IE"/>
              <a:t>Examine ammunition management on UN operations by T/PCCs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21"/>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IE"/>
              <a:t>Normal Types of Inspections</a:t>
            </a:r>
            <a:endParaRPr/>
          </a:p>
        </p:txBody>
      </p:sp>
      <p:sp>
        <p:nvSpPr>
          <p:cNvPr id="236" name="Google Shape;236;p21"/>
          <p:cNvSpPr txBox="1">
            <a:spLocks noGrp="1"/>
          </p:cNvSpPr>
          <p:nvPr>
            <p:ph type="body" idx="1"/>
          </p:nvPr>
        </p:nvSpPr>
        <p:spPr>
          <a:xfrm>
            <a:off x="2153842" y="1054916"/>
            <a:ext cx="7886699" cy="5437958"/>
          </a:xfrm>
          <a:prstGeom prst="rect">
            <a:avLst/>
          </a:prstGeom>
          <a:noFill/>
          <a:ln>
            <a:noFill/>
          </a:ln>
        </p:spPr>
        <p:txBody>
          <a:bodyPr spcFirstLastPara="1" wrap="square" lIns="91425" tIns="45700" rIns="91425" bIns="45700" anchor="t" anchorCtr="0">
            <a:noAutofit/>
          </a:bodyPr>
          <a:lstStyle/>
          <a:p>
            <a:pPr marL="0" indent="0">
              <a:spcBef>
                <a:spcPts val="0"/>
              </a:spcBef>
              <a:buSzPts val="2000"/>
              <a:buNone/>
            </a:pPr>
            <a:r>
              <a:rPr lang="en-IE" sz="2000"/>
              <a:t>There are two types of inspection carried out on Temporary Ammunition Storage Sites.</a:t>
            </a:r>
          </a:p>
          <a:p>
            <a:pPr marL="0" indent="0">
              <a:spcBef>
                <a:spcPts val="0"/>
              </a:spcBef>
              <a:buSzPts val="2000"/>
              <a:buNone/>
            </a:pPr>
            <a:endParaRPr sz="2000"/>
          </a:p>
          <a:p>
            <a:pPr>
              <a:buSzPts val="2000"/>
              <a:buFont typeface="+mj-lt"/>
              <a:buAutoNum type="arabicPeriod"/>
            </a:pPr>
            <a:r>
              <a:rPr lang="en-IE" sz="2000" b="1"/>
              <a:t>Internal.</a:t>
            </a:r>
            <a:r>
              <a:rPr lang="en-IE" sz="2000"/>
              <a:t> Using T/PCC staff as a routine daily task:</a:t>
            </a:r>
            <a:endParaRPr/>
          </a:p>
          <a:p>
            <a:pPr lvl="1">
              <a:buSzPts val="2000"/>
              <a:buFont typeface="Courier New" panose="02070309020205020404" pitchFamily="49" charset="0"/>
              <a:buChar char="o"/>
            </a:pPr>
            <a:r>
              <a:rPr lang="en-IE" sz="2000"/>
              <a:t>Check that a continuous, logged, monitoring regime exists to assess the condition of each PES, the ammunition contained within, and the overall Temporary Ammunition Storage Site </a:t>
            </a:r>
            <a:endParaRPr/>
          </a:p>
          <a:p>
            <a:pPr lvl="1">
              <a:buSzPts val="2000"/>
              <a:buFont typeface="Courier New" panose="02070309020205020404" pitchFamily="49" charset="0"/>
              <a:buChar char="o"/>
            </a:pPr>
            <a:r>
              <a:rPr lang="en-IE" sz="2000"/>
              <a:t>Ensure the Explosive Limits Licences are being observed. </a:t>
            </a:r>
            <a:endParaRPr/>
          </a:p>
          <a:p>
            <a:pPr lvl="1">
              <a:buSzPts val="2000"/>
              <a:buFont typeface="Courier New" panose="02070309020205020404" pitchFamily="49" charset="0"/>
              <a:buChar char="o"/>
            </a:pPr>
            <a:r>
              <a:rPr lang="en-IE" sz="2000"/>
              <a:t>Inspections are recorded in an Inspection Record Sheet</a:t>
            </a:r>
            <a:endParaRPr/>
          </a:p>
          <a:p>
            <a:pPr marL="457200" lvl="1" indent="0">
              <a:buSzPts val="2000"/>
              <a:buNone/>
            </a:pPr>
            <a:endParaRPr sz="2000"/>
          </a:p>
          <a:p>
            <a:pPr>
              <a:buSzPts val="2000"/>
              <a:buFont typeface="+mj-lt"/>
              <a:buAutoNum type="arabicPeriod"/>
            </a:pPr>
            <a:r>
              <a:rPr lang="en-IE" sz="2000" b="1"/>
              <a:t>External.</a:t>
            </a:r>
            <a:r>
              <a:rPr lang="en-IE" sz="2000"/>
              <a:t> Using staff from WAAB or other UN/TCN authority:</a:t>
            </a:r>
            <a:endParaRPr/>
          </a:p>
          <a:p>
            <a:pPr lvl="1">
              <a:buSzPts val="2000"/>
              <a:buFont typeface="Courier New" panose="02070309020205020404" pitchFamily="49" charset="0"/>
              <a:buChar char="o"/>
            </a:pPr>
            <a:r>
              <a:rPr lang="en-IE" sz="2000"/>
              <a:t>To ensure continued safe storage, processing and use of explosives in compliance with UN/TCN regulations</a:t>
            </a:r>
            <a:endParaRPr/>
          </a:p>
          <a:p>
            <a:pPr lvl="1">
              <a:buSzPts val="2000"/>
              <a:buFont typeface="Courier New" panose="02070309020205020404" pitchFamily="49" charset="0"/>
              <a:buChar char="o"/>
            </a:pPr>
            <a:r>
              <a:rPr lang="en-IE" sz="2000"/>
              <a:t>Provide a grading of </a:t>
            </a:r>
            <a:r>
              <a:rPr lang="en-IE" sz="2000" u="sng"/>
              <a:t>Satisfactory</a:t>
            </a:r>
            <a:r>
              <a:rPr lang="en-IE" sz="2000"/>
              <a:t> or </a:t>
            </a:r>
            <a:r>
              <a:rPr lang="en-IE" sz="2000" u="sng"/>
              <a:t>Unsatisfactory</a:t>
            </a:r>
            <a:endParaRPr/>
          </a:p>
          <a:p>
            <a:pPr marL="228600" indent="0">
              <a:buNone/>
            </a:pP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22"/>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IE"/>
              <a:t>Other types of Inspections for national ammunition storage</a:t>
            </a:r>
            <a:endParaRPr/>
          </a:p>
        </p:txBody>
      </p:sp>
      <p:sp>
        <p:nvSpPr>
          <p:cNvPr id="243" name="Google Shape;243;p22"/>
          <p:cNvSpPr txBox="1">
            <a:spLocks noGrp="1"/>
          </p:cNvSpPr>
          <p:nvPr>
            <p:ph type="body" idx="1"/>
          </p:nvPr>
        </p:nvSpPr>
        <p:spPr>
          <a:xfrm>
            <a:off x="2153842" y="1895179"/>
            <a:ext cx="7886699" cy="4294485"/>
          </a:xfrm>
          <a:prstGeom prst="rect">
            <a:avLst/>
          </a:prstGeom>
          <a:noFill/>
          <a:ln>
            <a:noFill/>
          </a:ln>
        </p:spPr>
        <p:txBody>
          <a:bodyPr spcFirstLastPara="1" wrap="square" lIns="91425" tIns="45700" rIns="91425" bIns="45700" anchor="t" anchorCtr="0">
            <a:noAutofit/>
          </a:bodyPr>
          <a:lstStyle/>
          <a:p>
            <a:pPr marL="357188" indent="-357188">
              <a:spcBef>
                <a:spcPts val="0"/>
              </a:spcBef>
              <a:buSzPts val="3200"/>
            </a:pPr>
            <a:r>
              <a:rPr lang="en-IE" sz="3200"/>
              <a:t>Follow-up inspections</a:t>
            </a:r>
            <a:endParaRPr/>
          </a:p>
          <a:p>
            <a:pPr marL="357188" indent="-357188">
              <a:buSzPts val="3200"/>
            </a:pPr>
            <a:r>
              <a:rPr lang="en-IE" sz="3200"/>
              <a:t>Specialist inspections</a:t>
            </a:r>
            <a:endParaRPr/>
          </a:p>
          <a:p>
            <a:pPr marL="357188" indent="-357188">
              <a:buSzPts val="3200"/>
            </a:pPr>
            <a:r>
              <a:rPr lang="en-IE" sz="3200"/>
              <a:t>Small unit inspections</a:t>
            </a:r>
            <a:endParaRPr/>
          </a:p>
          <a:p>
            <a:pPr marL="357188" indent="-357188">
              <a:buSzPts val="3200"/>
            </a:pPr>
            <a:r>
              <a:rPr lang="en-IE" sz="3200"/>
              <a:t>Suspended or withdrawn licences</a:t>
            </a:r>
            <a:endParaRPr/>
          </a:p>
          <a:p>
            <a:pPr marL="357188" indent="-357188">
              <a:buSzPts val="3200"/>
            </a:pPr>
            <a:r>
              <a:rPr lang="en-IE" sz="3200"/>
              <a:t>Deployed Units</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21"/>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IE"/>
              <a:t>UN Mission Types of Inspections</a:t>
            </a:r>
            <a:endParaRPr/>
          </a:p>
        </p:txBody>
      </p:sp>
      <p:sp>
        <p:nvSpPr>
          <p:cNvPr id="236" name="Google Shape;236;p21"/>
          <p:cNvSpPr txBox="1">
            <a:spLocks noGrp="1"/>
          </p:cNvSpPr>
          <p:nvPr>
            <p:ph type="body" idx="1"/>
          </p:nvPr>
        </p:nvSpPr>
        <p:spPr>
          <a:xfrm>
            <a:off x="2052242" y="1690689"/>
            <a:ext cx="7886699" cy="5437958"/>
          </a:xfrm>
          <a:prstGeom prst="rect">
            <a:avLst/>
          </a:prstGeom>
          <a:noFill/>
          <a:ln>
            <a:noFill/>
          </a:ln>
        </p:spPr>
        <p:txBody>
          <a:bodyPr spcFirstLastPara="1" wrap="square" lIns="91425" tIns="45700" rIns="91425" bIns="45700" anchor="t" anchorCtr="0">
            <a:noAutofit/>
          </a:bodyPr>
          <a:lstStyle/>
          <a:p>
            <a:pPr marL="0" indent="0">
              <a:buNone/>
            </a:pPr>
            <a:r>
              <a:rPr lang="en-US" sz="2000">
                <a:solidFill>
                  <a:srgbClr val="000000"/>
                </a:solidFill>
                <a:latin typeface="+mn-lt"/>
              </a:rPr>
              <a:t>The SATO shall carry out the following types of inspection in the units: </a:t>
            </a:r>
          </a:p>
          <a:p>
            <a:pPr marL="0" indent="0">
              <a:buNone/>
            </a:pPr>
            <a:endParaRPr lang="en-US" sz="1800">
              <a:solidFill>
                <a:srgbClr val="000000"/>
              </a:solidFill>
              <a:latin typeface="+mn-lt"/>
            </a:endParaRPr>
          </a:p>
          <a:p>
            <a:pPr marL="457200" lvl="1" indent="0">
              <a:buNone/>
            </a:pPr>
            <a:r>
              <a:rPr lang="en-US" sz="2000">
                <a:solidFill>
                  <a:srgbClr val="000000"/>
                </a:solidFill>
                <a:latin typeface="+mn-lt"/>
              </a:rPr>
              <a:t>• Annual Routine Inspection as per a circulated program; </a:t>
            </a:r>
          </a:p>
          <a:p>
            <a:pPr marL="457200" lvl="1" indent="0">
              <a:buNone/>
            </a:pPr>
            <a:r>
              <a:rPr lang="en-US" sz="2000">
                <a:solidFill>
                  <a:srgbClr val="000000"/>
                </a:solidFill>
                <a:latin typeface="+mn-lt"/>
              </a:rPr>
              <a:t>• The SATO or another ATO shall accompany the COE team to the Operational Readiness Inspection for each unit; </a:t>
            </a:r>
          </a:p>
          <a:p>
            <a:pPr marL="457200" lvl="1" indent="0">
              <a:buNone/>
            </a:pPr>
            <a:r>
              <a:rPr lang="en-US" sz="2000">
                <a:solidFill>
                  <a:srgbClr val="000000"/>
                </a:solidFill>
                <a:latin typeface="+mn-lt"/>
              </a:rPr>
              <a:t>• An inspection carried out on units upon arrival and repatriation; </a:t>
            </a:r>
          </a:p>
          <a:p>
            <a:pPr marL="457200" lvl="1" indent="0">
              <a:buNone/>
            </a:pPr>
            <a:r>
              <a:rPr lang="en-US" sz="2000">
                <a:solidFill>
                  <a:srgbClr val="000000"/>
                </a:solidFill>
                <a:latin typeface="+mn-lt"/>
              </a:rPr>
              <a:t>• Any other inspection as appeared/requested by the concerned unit; </a:t>
            </a:r>
          </a:p>
          <a:p>
            <a:pPr marL="457200" lvl="1" indent="0">
              <a:buNone/>
            </a:pPr>
            <a:r>
              <a:rPr lang="en-US" sz="2000">
                <a:solidFill>
                  <a:srgbClr val="000000"/>
                </a:solidFill>
                <a:latin typeface="+mn-lt"/>
              </a:rPr>
              <a:t>• The SATO shall have the authority to conduct impromptu inspections at any time. </a:t>
            </a:r>
          </a:p>
          <a:p>
            <a:pPr marL="457200" lvl="1" indent="0">
              <a:buNone/>
            </a:pPr>
            <a:r>
              <a:rPr lang="en-US" sz="2000">
                <a:solidFill>
                  <a:srgbClr val="000000"/>
                </a:solidFill>
                <a:latin typeface="+mn-lt"/>
              </a:rPr>
              <a:t>• The SATO may be unable to attend all inspections for all T/PCCs. </a:t>
            </a:r>
          </a:p>
          <a:p>
            <a:pPr marL="457200" lvl="1" indent="0">
              <a:buNone/>
            </a:pPr>
            <a:r>
              <a:rPr lang="en-US" sz="2000">
                <a:solidFill>
                  <a:srgbClr val="000000"/>
                </a:solidFill>
                <a:latin typeface="+mn-lt"/>
              </a:rPr>
              <a:t>Each unit shall be inspected at a minimum of once a year. </a:t>
            </a:r>
          </a:p>
          <a:p>
            <a:pPr marL="0" indent="0">
              <a:spcBef>
                <a:spcPts val="0"/>
              </a:spcBef>
              <a:buSzPts val="2000"/>
              <a:buNone/>
            </a:pPr>
            <a:endParaRPr/>
          </a:p>
        </p:txBody>
      </p:sp>
    </p:spTree>
    <p:extLst>
      <p:ext uri="{BB962C8B-B14F-4D97-AF65-F5344CB8AC3E}">
        <p14:creationId xmlns:p14="http://schemas.microsoft.com/office/powerpoint/2010/main" val="13375793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21"/>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IE"/>
              <a:t>UN Mission Types of Inspections</a:t>
            </a:r>
            <a:endParaRPr/>
          </a:p>
        </p:txBody>
      </p:sp>
      <p:sp>
        <p:nvSpPr>
          <p:cNvPr id="236" name="Google Shape;236;p21"/>
          <p:cNvSpPr txBox="1">
            <a:spLocks noGrp="1"/>
          </p:cNvSpPr>
          <p:nvPr>
            <p:ph type="body" idx="1"/>
          </p:nvPr>
        </p:nvSpPr>
        <p:spPr>
          <a:xfrm>
            <a:off x="2052242" y="1690689"/>
            <a:ext cx="7886699" cy="5437958"/>
          </a:xfrm>
          <a:prstGeom prst="rect">
            <a:avLst/>
          </a:prstGeom>
          <a:noFill/>
          <a:ln>
            <a:noFill/>
          </a:ln>
        </p:spPr>
        <p:txBody>
          <a:bodyPr spcFirstLastPara="1" wrap="square" lIns="91425" tIns="45700" rIns="91425" bIns="45700" anchor="t" anchorCtr="0">
            <a:noAutofit/>
          </a:bodyPr>
          <a:lstStyle/>
          <a:p>
            <a:pPr marL="0" indent="0">
              <a:buNone/>
            </a:pPr>
            <a:r>
              <a:rPr lang="en-US" sz="1800">
                <a:solidFill>
                  <a:srgbClr val="000000"/>
                </a:solidFill>
                <a:latin typeface="+mn-lt"/>
              </a:rPr>
              <a:t>Internal inspections</a:t>
            </a:r>
          </a:p>
          <a:p>
            <a:pPr marL="0" indent="0">
              <a:buNone/>
            </a:pPr>
            <a:r>
              <a:rPr lang="en-US" sz="1800">
                <a:solidFill>
                  <a:srgbClr val="000000"/>
                </a:solidFill>
                <a:latin typeface="+mn-lt"/>
              </a:rPr>
              <a:t>An internal inspection shall be carried out by the T/PCC person in charge of ammunition storage (or a nominated and qualified representative), normally from the military/police unit occupying the camp, to ensure that: </a:t>
            </a:r>
          </a:p>
          <a:p>
            <a:pPr marL="0" indent="0">
              <a:buNone/>
            </a:pPr>
            <a:endParaRPr lang="en-US" sz="1800">
              <a:solidFill>
                <a:srgbClr val="000000"/>
              </a:solidFill>
              <a:latin typeface="+mn-lt"/>
            </a:endParaRPr>
          </a:p>
          <a:p>
            <a:r>
              <a:rPr lang="en-US" sz="1800">
                <a:solidFill>
                  <a:srgbClr val="000000"/>
                </a:solidFill>
                <a:latin typeface="+mn-lt"/>
              </a:rPr>
              <a:t>There is a continuous recording/logging and monitoring regime to ascertain the condition of each PES, the stockpile contained within and the overall ammunition storage area; </a:t>
            </a:r>
          </a:p>
          <a:p>
            <a:r>
              <a:rPr lang="en-US" sz="1800">
                <a:solidFill>
                  <a:srgbClr val="000000"/>
                </a:solidFill>
                <a:latin typeface="+mn-lt"/>
              </a:rPr>
              <a:t>There is a PES logbook with temperature and humidity records; </a:t>
            </a:r>
          </a:p>
          <a:p>
            <a:r>
              <a:rPr lang="en-US" sz="1800">
                <a:solidFill>
                  <a:srgbClr val="000000"/>
                </a:solidFill>
                <a:latin typeface="+mn-lt"/>
              </a:rPr>
              <a:t>The firefighting equipment is working, and drills are conducted; </a:t>
            </a:r>
          </a:p>
          <a:p>
            <a:r>
              <a:rPr lang="en-US" sz="1800">
                <a:solidFill>
                  <a:srgbClr val="000000"/>
                </a:solidFill>
                <a:latin typeface="+mn-lt"/>
              </a:rPr>
              <a:t>The security alarm is working. </a:t>
            </a:r>
          </a:p>
          <a:p>
            <a:endParaRPr lang="en-GB" sz="1800">
              <a:solidFill>
                <a:srgbClr val="000000"/>
              </a:solidFill>
              <a:latin typeface="+mn-lt"/>
            </a:endParaRPr>
          </a:p>
          <a:p>
            <a:r>
              <a:rPr lang="en-US" sz="1800">
                <a:solidFill>
                  <a:srgbClr val="000000"/>
                </a:solidFill>
                <a:latin typeface="+mn-lt"/>
              </a:rPr>
              <a:t>The results of the inspection shall be recorded on an inspection record sheet. A copy of these inspection records shall be sent to the SATO. </a:t>
            </a:r>
          </a:p>
          <a:p>
            <a:pPr marL="457200" lvl="1" indent="0">
              <a:buNone/>
            </a:pPr>
            <a:endParaRPr/>
          </a:p>
        </p:txBody>
      </p:sp>
    </p:spTree>
    <p:extLst>
      <p:ext uri="{BB962C8B-B14F-4D97-AF65-F5344CB8AC3E}">
        <p14:creationId xmlns:p14="http://schemas.microsoft.com/office/powerpoint/2010/main" val="32846214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23"/>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IE"/>
              <a:t>Inspections – Deployed Units</a:t>
            </a:r>
            <a:endParaRPr/>
          </a:p>
        </p:txBody>
      </p:sp>
      <p:sp>
        <p:nvSpPr>
          <p:cNvPr id="250" name="Google Shape;250;p23"/>
          <p:cNvSpPr txBox="1">
            <a:spLocks noGrp="1"/>
          </p:cNvSpPr>
          <p:nvPr>
            <p:ph type="body" idx="1"/>
          </p:nvPr>
        </p:nvSpPr>
        <p:spPr>
          <a:xfrm>
            <a:off x="2153842" y="1309817"/>
            <a:ext cx="7886699" cy="4879847"/>
          </a:xfrm>
          <a:prstGeom prst="rect">
            <a:avLst/>
          </a:prstGeom>
          <a:noFill/>
          <a:ln>
            <a:noFill/>
          </a:ln>
        </p:spPr>
        <p:txBody>
          <a:bodyPr spcFirstLastPara="1" wrap="square" lIns="91425" tIns="45700" rIns="91425" bIns="45700" anchor="t" anchorCtr="0">
            <a:noAutofit/>
          </a:bodyPr>
          <a:lstStyle/>
          <a:p>
            <a:pPr marL="0" indent="0">
              <a:spcBef>
                <a:spcPts val="0"/>
              </a:spcBef>
              <a:buSzPts val="3200"/>
              <a:buNone/>
            </a:pPr>
            <a:r>
              <a:rPr lang="en-IE" sz="3200"/>
              <a:t>SATO will conduct inspections as outlined below</a:t>
            </a:r>
            <a:endParaRPr/>
          </a:p>
        </p:txBody>
      </p:sp>
      <p:graphicFrame>
        <p:nvGraphicFramePr>
          <p:cNvPr id="251" name="Google Shape;251;p23"/>
          <p:cNvGraphicFramePr/>
          <p:nvPr/>
        </p:nvGraphicFramePr>
        <p:xfrm>
          <a:off x="2789464" y="2310628"/>
          <a:ext cx="6449190" cy="3745698"/>
        </p:xfrm>
        <a:graphic>
          <a:graphicData uri="http://schemas.openxmlformats.org/drawingml/2006/table">
            <a:tbl>
              <a:tblPr firstRow="1" firstCol="1" lastRow="1" lastCol="1" bandRow="1" bandCol="1">
                <a:noFill/>
              </a:tblPr>
              <a:tblGrid>
                <a:gridCol w="1805281">
                  <a:extLst>
                    <a:ext uri="{9D8B030D-6E8A-4147-A177-3AD203B41FA5}">
                      <a16:colId xmlns:a16="http://schemas.microsoft.com/office/drawing/2014/main" val="20000"/>
                    </a:ext>
                  </a:extLst>
                </a:gridCol>
                <a:gridCol w="2042342">
                  <a:extLst>
                    <a:ext uri="{9D8B030D-6E8A-4147-A177-3AD203B41FA5}">
                      <a16:colId xmlns:a16="http://schemas.microsoft.com/office/drawing/2014/main" val="20001"/>
                    </a:ext>
                  </a:extLst>
                </a:gridCol>
                <a:gridCol w="2601567">
                  <a:extLst>
                    <a:ext uri="{9D8B030D-6E8A-4147-A177-3AD203B41FA5}">
                      <a16:colId xmlns:a16="http://schemas.microsoft.com/office/drawing/2014/main" val="20002"/>
                    </a:ext>
                  </a:extLst>
                </a:gridCol>
              </a:tblGrid>
              <a:tr h="588850">
                <a:tc>
                  <a:txBody>
                    <a:bodyPr/>
                    <a:lstStyle/>
                    <a:p>
                      <a:pPr marL="0" marR="0" lvl="0" indent="0" algn="ctr" rtl="0">
                        <a:spcBef>
                          <a:spcPts val="0"/>
                        </a:spcBef>
                        <a:spcAft>
                          <a:spcPts val="0"/>
                        </a:spcAft>
                        <a:buNone/>
                      </a:pPr>
                      <a:r>
                        <a:rPr lang="en-IE" sz="2200">
                          <a:solidFill>
                            <a:schemeClr val="lt1"/>
                          </a:solidFill>
                          <a:latin typeface="+mn-lt"/>
                          <a:ea typeface="Times New Roman"/>
                          <a:cs typeface="Times New Roman"/>
                          <a:sym typeface="Times New Roman"/>
                        </a:rPr>
                        <a:t> </a:t>
                      </a:r>
                      <a:r>
                        <a:rPr lang="en-IE" sz="2200" b="1">
                          <a:solidFill>
                            <a:schemeClr val="lt1"/>
                          </a:solidFill>
                          <a:latin typeface="+mn-lt"/>
                          <a:ea typeface="Arial"/>
                          <a:cs typeface="Arial"/>
                          <a:sym typeface="Arial"/>
                        </a:rPr>
                        <a:t>Type of licence</a:t>
                      </a:r>
                      <a:endParaRPr sz="2200" b="1">
                        <a:solidFill>
                          <a:schemeClr val="lt1"/>
                        </a:solidFill>
                        <a:latin typeface="+mn-lt"/>
                        <a:ea typeface="Arial"/>
                        <a:cs typeface="Arial"/>
                        <a:sym typeface="Arial"/>
                      </a:endParaRPr>
                    </a:p>
                  </a:txBody>
                  <a:tcPr marL="0" marR="0"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2"/>
                    </a:solidFill>
                  </a:tcPr>
                </a:tc>
                <a:tc>
                  <a:txBody>
                    <a:bodyPr/>
                    <a:lstStyle/>
                    <a:p>
                      <a:pPr marL="177800" marR="59689" lvl="0" indent="-104140" algn="ctr" rtl="0">
                        <a:spcBef>
                          <a:spcPts val="0"/>
                        </a:spcBef>
                        <a:spcAft>
                          <a:spcPts val="0"/>
                        </a:spcAft>
                        <a:buNone/>
                      </a:pPr>
                      <a:r>
                        <a:rPr lang="en-IE" sz="2200" b="1">
                          <a:solidFill>
                            <a:schemeClr val="lt1"/>
                          </a:solidFill>
                          <a:latin typeface="+mn-lt"/>
                          <a:ea typeface="Arial"/>
                          <a:cs typeface="Arial"/>
                          <a:sym typeface="Arial"/>
                        </a:rPr>
                        <a:t>Inspection Frequency</a:t>
                      </a:r>
                      <a:endParaRPr sz="2200">
                        <a:solidFill>
                          <a:schemeClr val="lt1"/>
                        </a:solidFill>
                        <a:latin typeface="+mn-lt"/>
                        <a:ea typeface="Arial"/>
                        <a:cs typeface="Arial"/>
                        <a:sym typeface="Arial"/>
                      </a:endParaRPr>
                    </a:p>
                  </a:txBody>
                  <a:tcPr marL="0" marR="0"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2"/>
                    </a:solidFill>
                  </a:tcPr>
                </a:tc>
                <a:tc>
                  <a:txBody>
                    <a:bodyPr/>
                    <a:lstStyle/>
                    <a:p>
                      <a:pPr marL="68580" marR="55880" lvl="0" indent="147320" algn="ctr" rtl="0">
                        <a:spcBef>
                          <a:spcPts val="0"/>
                        </a:spcBef>
                        <a:spcAft>
                          <a:spcPts val="0"/>
                        </a:spcAft>
                        <a:buNone/>
                      </a:pPr>
                      <a:r>
                        <a:rPr lang="en-IE" sz="2200">
                          <a:solidFill>
                            <a:schemeClr val="lt1"/>
                          </a:solidFill>
                          <a:latin typeface="+mn-lt"/>
                          <a:ea typeface="Arial"/>
                          <a:cs typeface="Arial"/>
                          <a:sym typeface="Arial"/>
                        </a:rPr>
                        <a:t>Remarks</a:t>
                      </a:r>
                      <a:endParaRPr sz="2200">
                        <a:solidFill>
                          <a:schemeClr val="lt1"/>
                        </a:solidFill>
                        <a:latin typeface="+mn-lt"/>
                        <a:ea typeface="Arial"/>
                        <a:cs typeface="Arial"/>
                        <a:sym typeface="Arial"/>
                      </a:endParaRPr>
                    </a:p>
                  </a:txBody>
                  <a:tcPr marL="0" marR="0"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2"/>
                    </a:solidFill>
                  </a:tcPr>
                </a:tc>
                <a:extLst>
                  <a:ext uri="{0D108BD9-81ED-4DB2-BD59-A6C34878D82A}">
                    <a16:rowId xmlns:a16="http://schemas.microsoft.com/office/drawing/2014/main" val="10000"/>
                  </a:ext>
                </a:extLst>
              </a:tr>
              <a:tr h="883276">
                <a:tc>
                  <a:txBody>
                    <a:bodyPr/>
                    <a:lstStyle/>
                    <a:p>
                      <a:pPr marL="67945" marR="0" lvl="0" indent="0" algn="l" rtl="0">
                        <a:spcBef>
                          <a:spcPts val="0"/>
                        </a:spcBef>
                        <a:spcAft>
                          <a:spcPts val="0"/>
                        </a:spcAft>
                        <a:buNone/>
                      </a:pPr>
                      <a:r>
                        <a:rPr lang="en-IE" sz="2200" b="1">
                          <a:solidFill>
                            <a:schemeClr val="dk1"/>
                          </a:solidFill>
                          <a:latin typeface="+mn-lt"/>
                          <a:ea typeface="Arial"/>
                          <a:cs typeface="Arial"/>
                          <a:sym typeface="Arial"/>
                        </a:rPr>
                        <a:t>  Standard</a:t>
                      </a:r>
                      <a:endParaRPr sz="2200">
                        <a:solidFill>
                          <a:schemeClr val="dk1"/>
                        </a:solidFill>
                        <a:latin typeface="+mn-lt"/>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198120" lvl="0" indent="0" algn="ctr" rtl="0">
                        <a:spcBef>
                          <a:spcPts val="0"/>
                        </a:spcBef>
                        <a:spcAft>
                          <a:spcPts val="0"/>
                        </a:spcAft>
                        <a:buClr>
                          <a:schemeClr val="dk1"/>
                        </a:buClr>
                        <a:buSzPts val="800"/>
                        <a:buFont typeface="Noto Sans Symbols"/>
                        <a:buNone/>
                      </a:pPr>
                      <a:r>
                        <a:rPr lang="en-IE" sz="2200" b="0">
                          <a:solidFill>
                            <a:schemeClr val="dk1"/>
                          </a:solidFill>
                          <a:latin typeface="+mn-lt"/>
                          <a:ea typeface="Arial"/>
                          <a:cs typeface="Arial"/>
                          <a:sym typeface="Arial"/>
                        </a:rPr>
                        <a:t>Annually</a:t>
                      </a:r>
                      <a:endParaRPr sz="2200" b="0">
                        <a:solidFill>
                          <a:schemeClr val="dk1"/>
                        </a:solidFill>
                        <a:latin typeface="+mn-lt"/>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Clr>
                          <a:schemeClr val="dk1"/>
                        </a:buClr>
                        <a:buSzPts val="800"/>
                        <a:buFont typeface="Noto Sans Symbols"/>
                        <a:buNone/>
                      </a:pPr>
                      <a:r>
                        <a:rPr lang="en-IE" sz="2200" b="0">
                          <a:solidFill>
                            <a:schemeClr val="dk1"/>
                          </a:solidFill>
                          <a:latin typeface="+mn-lt"/>
                          <a:ea typeface="Arial"/>
                          <a:cs typeface="Arial"/>
                          <a:sym typeface="Arial"/>
                        </a:rPr>
                        <a:t>  Deployed units are unlikely to hold one of these licences</a:t>
                      </a:r>
                      <a:endParaRPr sz="2200" b="0">
                        <a:solidFill>
                          <a:schemeClr val="dk1"/>
                        </a:solidFill>
                        <a:latin typeface="+mn-lt"/>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588850">
                <a:tc>
                  <a:txBody>
                    <a:bodyPr/>
                    <a:lstStyle/>
                    <a:p>
                      <a:pPr marL="67945" marR="0" lvl="0" indent="0" algn="l" rtl="0">
                        <a:spcBef>
                          <a:spcPts val="0"/>
                        </a:spcBef>
                        <a:spcAft>
                          <a:spcPts val="0"/>
                        </a:spcAft>
                        <a:buNone/>
                      </a:pPr>
                      <a:r>
                        <a:rPr lang="en-IE" sz="2200" b="1">
                          <a:solidFill>
                            <a:schemeClr val="dk1"/>
                          </a:solidFill>
                          <a:latin typeface="+mn-lt"/>
                          <a:ea typeface="Arial"/>
                          <a:cs typeface="Arial"/>
                          <a:sym typeface="Arial"/>
                        </a:rPr>
                        <a:t> Non- Standard</a:t>
                      </a:r>
                      <a:endParaRPr sz="2200">
                        <a:solidFill>
                          <a:schemeClr val="dk1"/>
                        </a:solidFill>
                        <a:latin typeface="+mn-lt"/>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384175" lvl="0" indent="0" algn="ctr" rtl="0">
                        <a:spcBef>
                          <a:spcPts val="0"/>
                        </a:spcBef>
                        <a:spcAft>
                          <a:spcPts val="0"/>
                        </a:spcAft>
                        <a:buNone/>
                      </a:pPr>
                      <a:r>
                        <a:rPr lang="en-IE" sz="2200" b="0">
                          <a:solidFill>
                            <a:schemeClr val="dk1"/>
                          </a:solidFill>
                          <a:latin typeface="+mn-lt"/>
                          <a:ea typeface="Arial"/>
                          <a:cs typeface="Arial"/>
                          <a:sym typeface="Arial"/>
                        </a:rPr>
                        <a:t>   Twice Annually</a:t>
                      </a:r>
                      <a:endParaRPr sz="2200" b="0">
                        <a:solidFill>
                          <a:schemeClr val="dk1"/>
                        </a:solidFill>
                        <a:latin typeface="+mn-lt"/>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459105" marR="455930" lvl="0" indent="0" algn="ctr" rtl="0">
                        <a:spcBef>
                          <a:spcPts val="0"/>
                        </a:spcBef>
                        <a:spcAft>
                          <a:spcPts val="0"/>
                        </a:spcAft>
                        <a:buNone/>
                      </a:pPr>
                      <a:endParaRPr sz="2200" b="0">
                        <a:solidFill>
                          <a:schemeClr val="dk1"/>
                        </a:solidFill>
                        <a:latin typeface="+mn-lt"/>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392898">
                <a:tc rowSpan="2">
                  <a:txBody>
                    <a:bodyPr/>
                    <a:lstStyle/>
                    <a:p>
                      <a:pPr marL="0" marR="0" lvl="0" indent="0" algn="l" rtl="0">
                        <a:spcBef>
                          <a:spcPts val="0"/>
                        </a:spcBef>
                        <a:spcAft>
                          <a:spcPts val="0"/>
                        </a:spcAft>
                        <a:buNone/>
                      </a:pPr>
                      <a:endParaRPr sz="2200" b="1">
                        <a:solidFill>
                          <a:schemeClr val="dk1"/>
                        </a:solidFill>
                        <a:latin typeface="+mn-lt"/>
                        <a:ea typeface="Arial"/>
                        <a:cs typeface="Arial"/>
                        <a:sym typeface="Arial"/>
                      </a:endParaRPr>
                    </a:p>
                    <a:p>
                      <a:pPr marL="0" marR="0" lvl="0" indent="0" algn="l" rtl="0">
                        <a:spcBef>
                          <a:spcPts val="0"/>
                        </a:spcBef>
                        <a:spcAft>
                          <a:spcPts val="0"/>
                        </a:spcAft>
                        <a:buNone/>
                      </a:pPr>
                      <a:r>
                        <a:rPr lang="en-IE" sz="2200" b="1">
                          <a:solidFill>
                            <a:schemeClr val="dk1"/>
                          </a:solidFill>
                          <a:latin typeface="+mn-lt"/>
                          <a:ea typeface="Arial"/>
                          <a:cs typeface="Arial"/>
                          <a:sym typeface="Arial"/>
                        </a:rPr>
                        <a:t>   Range</a:t>
                      </a:r>
                      <a:endParaRPr sz="2200">
                        <a:latin typeface="+mn-lt"/>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Clr>
                          <a:schemeClr val="dk1"/>
                        </a:buClr>
                        <a:buSzPts val="1600"/>
                        <a:buFont typeface="Arial"/>
                        <a:buNone/>
                      </a:pPr>
                      <a:r>
                        <a:rPr lang="en-IE" sz="2200" b="0">
                          <a:solidFill>
                            <a:schemeClr val="dk1"/>
                          </a:solidFill>
                          <a:latin typeface="+mn-lt"/>
                          <a:ea typeface="Arial"/>
                          <a:cs typeface="Arial"/>
                          <a:sym typeface="Arial"/>
                        </a:rPr>
                        <a:t>Twice Annually</a:t>
                      </a:r>
                      <a:endParaRPr sz="2200" b="0">
                        <a:solidFill>
                          <a:schemeClr val="dk1"/>
                        </a:solidFill>
                        <a:latin typeface="+mn-lt"/>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Clr>
                          <a:schemeClr val="dk1"/>
                        </a:buClr>
                        <a:buSzPts val="1600"/>
                        <a:buFont typeface="Arial"/>
                        <a:buNone/>
                      </a:pPr>
                      <a:endParaRPr sz="2200" b="0">
                        <a:solidFill>
                          <a:schemeClr val="dk1"/>
                        </a:solidFill>
                        <a:latin typeface="+mn-lt"/>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883276">
                <a:tc vMerge="1">
                  <a:txBody>
                    <a:bodyPr/>
                    <a:lstStyle/>
                    <a:p>
                      <a:endParaRPr lang="en-US"/>
                    </a:p>
                  </a:txBody>
                  <a:tcPr/>
                </a:tc>
                <a:tc>
                  <a:txBody>
                    <a:bodyPr/>
                    <a:lstStyle/>
                    <a:p>
                      <a:pPr marL="0" marR="356235" lvl="0" indent="0" algn="ctr" rtl="0">
                        <a:spcBef>
                          <a:spcPts val="0"/>
                        </a:spcBef>
                        <a:spcAft>
                          <a:spcPts val="0"/>
                        </a:spcAft>
                        <a:buClr>
                          <a:schemeClr val="dk1"/>
                        </a:buClr>
                        <a:buSzPts val="800"/>
                        <a:buFont typeface="Noto Sans Symbols"/>
                        <a:buNone/>
                      </a:pPr>
                      <a:r>
                        <a:rPr lang="en-IE" sz="2200" b="0">
                          <a:solidFill>
                            <a:schemeClr val="dk1"/>
                          </a:solidFill>
                          <a:latin typeface="+mn-lt"/>
                          <a:ea typeface="Arial"/>
                          <a:cs typeface="Arial"/>
                          <a:sym typeface="Arial"/>
                        </a:rPr>
                        <a:t>Annually</a:t>
                      </a:r>
                      <a:endParaRPr sz="2200">
                        <a:latin typeface="+mn-lt"/>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Clr>
                          <a:schemeClr val="dk1"/>
                        </a:buClr>
                        <a:buSzPts val="1600"/>
                        <a:buFont typeface="Arial"/>
                        <a:buNone/>
                      </a:pPr>
                      <a:r>
                        <a:rPr lang="en-IE" sz="2200" b="0">
                          <a:solidFill>
                            <a:schemeClr val="dk1"/>
                          </a:solidFill>
                          <a:latin typeface="+mn-lt"/>
                          <a:ea typeface="Arial"/>
                          <a:cs typeface="Arial"/>
                          <a:sym typeface="Arial"/>
                        </a:rPr>
                        <a:t> For these units holding only small arms ammunition</a:t>
                      </a:r>
                      <a:endParaRPr sz="2200">
                        <a:latin typeface="+mn-lt"/>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bl>
          </a:graphicData>
        </a:graphic>
      </p:graphicFrame>
      <p:sp>
        <p:nvSpPr>
          <p:cNvPr id="2" name="TextBox 1">
            <a:extLst>
              <a:ext uri="{FF2B5EF4-FFF2-40B4-BE49-F238E27FC236}">
                <a16:creationId xmlns:a16="http://schemas.microsoft.com/office/drawing/2014/main" id="{59BA4DAD-44D8-4736-B7DF-F02E5FA5AF5C}"/>
              </a:ext>
            </a:extLst>
          </p:cNvPr>
          <p:cNvSpPr txBox="1"/>
          <p:nvPr/>
        </p:nvSpPr>
        <p:spPr>
          <a:xfrm>
            <a:off x="2259978" y="6253264"/>
            <a:ext cx="8056959" cy="307777"/>
          </a:xfrm>
          <a:prstGeom prst="rect">
            <a:avLst/>
          </a:prstGeom>
          <a:noFill/>
        </p:spPr>
        <p:txBody>
          <a:bodyPr wrap="square" rtlCol="0">
            <a:spAutoFit/>
          </a:bodyPr>
          <a:lstStyle/>
          <a:p>
            <a:pPr>
              <a:buClr>
                <a:srgbClr val="000000"/>
              </a:buClr>
            </a:pPr>
            <a:r>
              <a:rPr lang="fr-CH" sz="1400" kern="0">
                <a:solidFill>
                  <a:srgbClr val="000000"/>
                </a:solidFill>
                <a:latin typeface="Arial"/>
                <a:cs typeface="Arial"/>
                <a:sym typeface="Arial"/>
              </a:rPr>
              <a:t>SATO Inspections as per the UN MAM will be covered in a </a:t>
            </a:r>
            <a:r>
              <a:rPr lang="fr-CH" sz="1400" kern="0" err="1">
                <a:solidFill>
                  <a:srgbClr val="000000"/>
                </a:solidFill>
                <a:latin typeface="Arial"/>
                <a:cs typeface="Arial"/>
                <a:sym typeface="Arial"/>
              </a:rPr>
              <a:t>later</a:t>
            </a:r>
            <a:r>
              <a:rPr lang="fr-CH" sz="1400" kern="0">
                <a:solidFill>
                  <a:srgbClr val="000000"/>
                </a:solidFill>
                <a:latin typeface="Arial"/>
                <a:cs typeface="Arial"/>
                <a:sym typeface="Arial"/>
              </a:rPr>
              <a:t> lesson</a:t>
            </a:r>
            <a:endParaRPr lang="en-GB" sz="1400" kern="0">
              <a:solidFill>
                <a:srgbClr val="000000"/>
              </a:solidFill>
              <a:latin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25"/>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IE"/>
              <a:t>Potential Explosion Site Logbooks</a:t>
            </a:r>
            <a:endParaRPr/>
          </a:p>
        </p:txBody>
      </p:sp>
      <p:sp>
        <p:nvSpPr>
          <p:cNvPr id="265" name="Google Shape;265;p25"/>
          <p:cNvSpPr txBox="1">
            <a:spLocks noGrp="1"/>
          </p:cNvSpPr>
          <p:nvPr>
            <p:ph type="body" idx="1"/>
          </p:nvPr>
        </p:nvSpPr>
        <p:spPr>
          <a:xfrm>
            <a:off x="2153842" y="1895179"/>
            <a:ext cx="7886699" cy="4294485"/>
          </a:xfrm>
          <a:prstGeom prst="rect">
            <a:avLst/>
          </a:prstGeom>
          <a:noFill/>
          <a:ln>
            <a:noFill/>
          </a:ln>
        </p:spPr>
        <p:txBody>
          <a:bodyPr spcFirstLastPara="1" wrap="square" lIns="91425" tIns="45700" rIns="91425" bIns="45700" anchor="t" anchorCtr="0">
            <a:noAutofit/>
          </a:bodyPr>
          <a:lstStyle/>
          <a:p>
            <a:pPr marL="228600" indent="-228600">
              <a:spcBef>
                <a:spcPts val="0"/>
              </a:spcBef>
              <a:buSzPts val="2400"/>
            </a:pPr>
            <a:r>
              <a:rPr lang="en-IE" sz="2400"/>
              <a:t>Each PES should maintain a logbook to record the results of the internal inspections </a:t>
            </a:r>
            <a:endParaRPr/>
          </a:p>
          <a:p>
            <a:pPr marL="685800" lvl="1" indent="-228600">
              <a:buSzPts val="2000"/>
            </a:pPr>
            <a:r>
              <a:rPr lang="en-IE" sz="2000"/>
              <a:t>Temperature and humidity readings</a:t>
            </a:r>
            <a:endParaRPr/>
          </a:p>
          <a:p>
            <a:pPr marL="685800" lvl="1" indent="-228600">
              <a:buSzPts val="2000"/>
            </a:pPr>
            <a:r>
              <a:rPr lang="en-IE" sz="2000"/>
              <a:t>Firefighting equipment, alarms and drills</a:t>
            </a:r>
            <a:endParaRPr/>
          </a:p>
          <a:p>
            <a:pPr marL="685800" lvl="1" indent="-228600">
              <a:buSzPts val="2000"/>
            </a:pPr>
            <a:r>
              <a:rPr lang="en-IE" sz="2000"/>
              <a:t>Security and physical protection, such as barricades</a:t>
            </a:r>
            <a:endParaRPr/>
          </a:p>
          <a:p>
            <a:pPr marL="457200" lvl="1" indent="0">
              <a:buSzPts val="2400"/>
              <a:buNone/>
            </a:pPr>
            <a:endParaRPr sz="2400"/>
          </a:p>
          <a:p>
            <a:pPr marL="228600" indent="-228600">
              <a:buSzPts val="2400"/>
            </a:pPr>
            <a:r>
              <a:rPr lang="en-IE" sz="2400"/>
              <a:t>This logbook should be regularly inspected by the Contingent Commander to ensure that it is being completed properly</a:t>
            </a:r>
            <a:endParaRPr/>
          </a:p>
          <a:p>
            <a:pPr marL="685800" lvl="1" indent="-228600">
              <a:buSzPts val="2000"/>
            </a:pPr>
            <a:r>
              <a:rPr lang="en-IE" sz="2000"/>
              <a:t>Every 3 months at least</a:t>
            </a:r>
            <a:br>
              <a:rPr lang="en-IE" sz="2400"/>
            </a:br>
            <a:endParaRPr sz="2400"/>
          </a:p>
          <a:p>
            <a:pPr marL="228600" indent="-228600">
              <a:buSzPts val="2400"/>
            </a:pPr>
            <a:r>
              <a:rPr lang="en-IE" sz="2400"/>
              <a:t>Each PES should also have a temperature and humidity record sheet </a:t>
            </a:r>
            <a:endParaRPr/>
          </a:p>
          <a:p>
            <a:pPr marL="0" indent="0">
              <a:buNone/>
            </a:pP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26"/>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IE"/>
              <a:t>PES Logbook - Example</a:t>
            </a:r>
            <a:endParaRPr/>
          </a:p>
        </p:txBody>
      </p:sp>
      <p:pic>
        <p:nvPicPr>
          <p:cNvPr id="272" name="Google Shape;272;p26" descr="Table&#10;&#10;Description automatically generated"/>
          <p:cNvPicPr preferRelativeResize="0">
            <a:picLocks noGrp="1"/>
          </p:cNvPicPr>
          <p:nvPr>
            <p:ph type="body" idx="1"/>
          </p:nvPr>
        </p:nvPicPr>
        <p:blipFill rotWithShape="1">
          <a:blip r:embed="rId3">
            <a:alphaModFix/>
          </a:blip>
          <a:srcRect/>
          <a:stretch/>
        </p:blipFill>
        <p:spPr>
          <a:xfrm>
            <a:off x="3683274" y="1050485"/>
            <a:ext cx="4825452" cy="5576078"/>
          </a:xfrm>
          <a:prstGeom prst="rect">
            <a:avLst/>
          </a:prstGeom>
          <a:noFill/>
          <a:ln>
            <a:noFill/>
          </a:ln>
        </p:spPr>
      </p:pic>
      <p:pic>
        <p:nvPicPr>
          <p:cNvPr id="2" name="Graphic 2" descr="Document with solid fill">
            <a:extLst>
              <a:ext uri="{FF2B5EF4-FFF2-40B4-BE49-F238E27FC236}">
                <a16:creationId xmlns:a16="http://schemas.microsoft.com/office/drawing/2014/main" id="{B45985F9-657D-429F-ABF4-D203E46EF2F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462910" y="5836355"/>
            <a:ext cx="575734" cy="575734"/>
          </a:xfrm>
          <a:prstGeom prst="rect">
            <a:avLst/>
          </a:prstGeom>
        </p:spPr>
      </p:pic>
      <p:sp>
        <p:nvSpPr>
          <p:cNvPr id="3" name="TextBox 2">
            <a:extLst>
              <a:ext uri="{FF2B5EF4-FFF2-40B4-BE49-F238E27FC236}">
                <a16:creationId xmlns:a16="http://schemas.microsoft.com/office/drawing/2014/main" id="{030786A6-48EE-4A85-B9A8-BA76DBBEAA1F}"/>
              </a:ext>
            </a:extLst>
          </p:cNvPr>
          <p:cNvSpPr txBox="1"/>
          <p:nvPr/>
        </p:nvSpPr>
        <p:spPr>
          <a:xfrm>
            <a:off x="9120012" y="5535789"/>
            <a:ext cx="1275645"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rgbClr val="000000"/>
              </a:buClr>
            </a:pPr>
            <a:r>
              <a:rPr lang="en-US" sz="1400" kern="0">
                <a:solidFill>
                  <a:srgbClr val="000000"/>
                </a:solidFill>
                <a:latin typeface="Arial"/>
                <a:cs typeface="Arial"/>
                <a:sym typeface="Arial"/>
              </a:rPr>
              <a:t>See Handout</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28"/>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IE"/>
              <a:t>PES Logbook - Example</a:t>
            </a:r>
            <a:endParaRPr/>
          </a:p>
        </p:txBody>
      </p:sp>
      <p:pic>
        <p:nvPicPr>
          <p:cNvPr id="286" name="Google Shape;286;p28" descr="Graphical user interface, application, table&#10;&#10;Description automatically generated"/>
          <p:cNvPicPr preferRelativeResize="0">
            <a:picLocks noGrp="1"/>
          </p:cNvPicPr>
          <p:nvPr>
            <p:ph type="body" idx="1"/>
          </p:nvPr>
        </p:nvPicPr>
        <p:blipFill rotWithShape="1">
          <a:blip r:embed="rId3">
            <a:alphaModFix/>
          </a:blip>
          <a:srcRect/>
          <a:stretch/>
        </p:blipFill>
        <p:spPr>
          <a:xfrm>
            <a:off x="2154238" y="1644234"/>
            <a:ext cx="7886700" cy="4175783"/>
          </a:xfrm>
          <a:prstGeom prst="rect">
            <a:avLst/>
          </a:prstGeom>
          <a:noFill/>
          <a:ln>
            <a:noFill/>
          </a:ln>
        </p:spPr>
      </p:pic>
      <p:pic>
        <p:nvPicPr>
          <p:cNvPr id="2" name="Graphic 2" descr="Document with solid fill">
            <a:extLst>
              <a:ext uri="{FF2B5EF4-FFF2-40B4-BE49-F238E27FC236}">
                <a16:creationId xmlns:a16="http://schemas.microsoft.com/office/drawing/2014/main" id="{96D541B1-4309-4E7E-BC7C-C925A5F5EB5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462911" y="5963355"/>
            <a:ext cx="575734" cy="575734"/>
          </a:xfrm>
          <a:prstGeom prst="rect">
            <a:avLst/>
          </a:prstGeom>
        </p:spPr>
      </p:pic>
      <p:sp>
        <p:nvSpPr>
          <p:cNvPr id="3" name="TextBox 2">
            <a:extLst>
              <a:ext uri="{FF2B5EF4-FFF2-40B4-BE49-F238E27FC236}">
                <a16:creationId xmlns:a16="http://schemas.microsoft.com/office/drawing/2014/main" id="{30378860-73C7-43B2-8D7E-CEDADCBAEE30}"/>
              </a:ext>
            </a:extLst>
          </p:cNvPr>
          <p:cNvSpPr txBox="1"/>
          <p:nvPr/>
        </p:nvSpPr>
        <p:spPr>
          <a:xfrm>
            <a:off x="8252178" y="6100233"/>
            <a:ext cx="1317978"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rgbClr val="000000"/>
              </a:buClr>
            </a:pPr>
            <a:r>
              <a:rPr lang="en-US" sz="1400" kern="0">
                <a:solidFill>
                  <a:srgbClr val="000000"/>
                </a:solidFill>
                <a:latin typeface="Arial"/>
                <a:cs typeface="Arial"/>
                <a:sym typeface="Arial"/>
              </a:rPr>
              <a:t>See Handout</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29"/>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IE"/>
              <a:t>PES Logbook - Example</a:t>
            </a:r>
            <a:endParaRPr/>
          </a:p>
        </p:txBody>
      </p:sp>
      <p:pic>
        <p:nvPicPr>
          <p:cNvPr id="293" name="Google Shape;293;p29" descr="Graphical user interface, application, table&#10;&#10;Description automatically generated"/>
          <p:cNvPicPr preferRelativeResize="0">
            <a:picLocks noGrp="1"/>
          </p:cNvPicPr>
          <p:nvPr>
            <p:ph type="body" idx="1"/>
          </p:nvPr>
        </p:nvPicPr>
        <p:blipFill rotWithShape="1">
          <a:blip r:embed="rId3">
            <a:alphaModFix/>
          </a:blip>
          <a:srcRect/>
          <a:stretch/>
        </p:blipFill>
        <p:spPr>
          <a:xfrm>
            <a:off x="2415705" y="1641475"/>
            <a:ext cx="7363767" cy="4294188"/>
          </a:xfrm>
          <a:prstGeom prst="rect">
            <a:avLst/>
          </a:prstGeom>
          <a:noFill/>
          <a:ln>
            <a:noFill/>
          </a:ln>
        </p:spPr>
      </p:pic>
      <p:pic>
        <p:nvPicPr>
          <p:cNvPr id="2" name="Graphic 2" descr="Document with solid fill">
            <a:extLst>
              <a:ext uri="{FF2B5EF4-FFF2-40B4-BE49-F238E27FC236}">
                <a16:creationId xmlns:a16="http://schemas.microsoft.com/office/drawing/2014/main" id="{BBB90828-2929-41D2-A59D-2FA1495DE0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272411" y="6062133"/>
            <a:ext cx="505178" cy="505178"/>
          </a:xfrm>
          <a:prstGeom prst="rect">
            <a:avLst/>
          </a:prstGeom>
        </p:spPr>
      </p:pic>
      <p:sp>
        <p:nvSpPr>
          <p:cNvPr id="3" name="TextBox 2">
            <a:extLst>
              <a:ext uri="{FF2B5EF4-FFF2-40B4-BE49-F238E27FC236}">
                <a16:creationId xmlns:a16="http://schemas.microsoft.com/office/drawing/2014/main" id="{0664DF52-06E3-4990-962A-B82EEF1FFC2B}"/>
              </a:ext>
            </a:extLst>
          </p:cNvPr>
          <p:cNvSpPr txBox="1"/>
          <p:nvPr/>
        </p:nvSpPr>
        <p:spPr>
          <a:xfrm>
            <a:off x="8019346" y="6163733"/>
            <a:ext cx="2743199"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rgbClr val="000000"/>
              </a:buClr>
            </a:pPr>
            <a:r>
              <a:rPr lang="en-US" sz="1400" kern="0">
                <a:solidFill>
                  <a:srgbClr val="000000"/>
                </a:solidFill>
                <a:latin typeface="Arial"/>
                <a:cs typeface="Arial"/>
                <a:sym typeface="Arial"/>
              </a:rPr>
              <a:t>See Handout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31"/>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IE"/>
              <a:t>Temperature and Humidity Record - Example</a:t>
            </a:r>
            <a:endParaRPr/>
          </a:p>
        </p:txBody>
      </p:sp>
      <p:pic>
        <p:nvPicPr>
          <p:cNvPr id="307" name="Google Shape;307;p31" descr="Table&#10;&#10;Description automatically generated"/>
          <p:cNvPicPr preferRelativeResize="0">
            <a:picLocks noGrp="1"/>
          </p:cNvPicPr>
          <p:nvPr>
            <p:ph type="body" idx="1"/>
          </p:nvPr>
        </p:nvPicPr>
        <p:blipFill rotWithShape="1">
          <a:blip r:embed="rId3">
            <a:alphaModFix/>
          </a:blip>
          <a:srcRect/>
          <a:stretch/>
        </p:blipFill>
        <p:spPr>
          <a:xfrm>
            <a:off x="1867347" y="2177698"/>
            <a:ext cx="4082592" cy="3060347"/>
          </a:xfrm>
          <a:prstGeom prst="rect">
            <a:avLst/>
          </a:prstGeom>
          <a:noFill/>
          <a:ln>
            <a:noFill/>
          </a:ln>
        </p:spPr>
      </p:pic>
      <p:pic>
        <p:nvPicPr>
          <p:cNvPr id="308" name="Google Shape;308;p31" descr="Table&#10;&#10;Description automatically generated"/>
          <p:cNvPicPr preferRelativeResize="0"/>
          <p:nvPr/>
        </p:nvPicPr>
        <p:blipFill rotWithShape="1">
          <a:blip r:embed="rId4">
            <a:alphaModFix/>
          </a:blip>
          <a:srcRect/>
          <a:stretch/>
        </p:blipFill>
        <p:spPr>
          <a:xfrm>
            <a:off x="6006537" y="2177698"/>
            <a:ext cx="4318116" cy="3060347"/>
          </a:xfrm>
          <a:prstGeom prst="rect">
            <a:avLst/>
          </a:prstGeom>
          <a:noFill/>
          <a:ln>
            <a:noFill/>
          </a:ln>
        </p:spPr>
      </p:pic>
      <p:pic>
        <p:nvPicPr>
          <p:cNvPr id="2" name="Graphic 2" descr="Document with solid fill">
            <a:extLst>
              <a:ext uri="{FF2B5EF4-FFF2-40B4-BE49-F238E27FC236}">
                <a16:creationId xmlns:a16="http://schemas.microsoft.com/office/drawing/2014/main" id="{127D8158-D565-4340-868A-68B359110CF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688688" y="5822243"/>
            <a:ext cx="547512" cy="547512"/>
          </a:xfrm>
          <a:prstGeom prst="rect">
            <a:avLst/>
          </a:prstGeom>
        </p:spPr>
      </p:pic>
      <p:sp>
        <p:nvSpPr>
          <p:cNvPr id="3" name="TextBox 2">
            <a:extLst>
              <a:ext uri="{FF2B5EF4-FFF2-40B4-BE49-F238E27FC236}">
                <a16:creationId xmlns:a16="http://schemas.microsoft.com/office/drawing/2014/main" id="{EC520DCB-79A4-4562-BEC3-CAF40B5F4961}"/>
              </a:ext>
            </a:extLst>
          </p:cNvPr>
          <p:cNvSpPr txBox="1"/>
          <p:nvPr/>
        </p:nvSpPr>
        <p:spPr>
          <a:xfrm>
            <a:off x="8520290" y="5945011"/>
            <a:ext cx="1571977"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rgbClr val="000000"/>
              </a:buClr>
            </a:pPr>
            <a:r>
              <a:rPr lang="en-US" sz="1400" kern="0">
                <a:solidFill>
                  <a:srgbClr val="000000"/>
                </a:solidFill>
                <a:latin typeface="Arial"/>
                <a:cs typeface="Arial"/>
                <a:sym typeface="Arial"/>
              </a:rPr>
              <a:t>See Handout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1" name="Google Shape;71;p3"/>
          <p:cNvSpPr txBox="1">
            <a:spLocks noGrp="1"/>
          </p:cNvSpPr>
          <p:nvPr>
            <p:ph type="title"/>
          </p:nvPr>
        </p:nvSpPr>
        <p:spPr>
          <a:xfrm>
            <a:off x="2290412" y="712269"/>
            <a:ext cx="2738936" cy="5502264"/>
          </a:xfrm>
          <a:prstGeom prst="rect">
            <a:avLst/>
          </a:prstGeom>
          <a:noFill/>
          <a:ln>
            <a:noFill/>
          </a:ln>
        </p:spPr>
        <p:txBody>
          <a:bodyPr spcFirstLastPara="1" wrap="square" lIns="91425" tIns="45700" rIns="91425" bIns="45700" anchor="ctr" anchorCtr="0">
            <a:noAutofit/>
          </a:bodyPr>
          <a:lstStyle/>
          <a:p>
            <a:pPr>
              <a:buClr>
                <a:srgbClr val="FFFFFF"/>
              </a:buClr>
            </a:pPr>
            <a:r>
              <a:rPr lang="en-IE">
                <a:solidFill>
                  <a:srgbClr val="FFFFFF"/>
                </a:solidFill>
              </a:rPr>
              <a:t>Lesson overview</a:t>
            </a:r>
            <a:endParaRPr/>
          </a:p>
        </p:txBody>
      </p:sp>
      <p:graphicFrame>
        <p:nvGraphicFramePr>
          <p:cNvPr id="2" name="Diagram 1">
            <a:extLst>
              <a:ext uri="{FF2B5EF4-FFF2-40B4-BE49-F238E27FC236}">
                <a16:creationId xmlns:a16="http://schemas.microsoft.com/office/drawing/2014/main" id="{B1D00553-121F-3747-AB9A-F55292CA1C78}"/>
              </a:ext>
            </a:extLst>
          </p:cNvPr>
          <p:cNvGraphicFramePr/>
          <p:nvPr/>
        </p:nvGraphicFramePr>
        <p:xfrm>
          <a:off x="5624668" y="233082"/>
          <a:ext cx="4818249" cy="6400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p32"/>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IE"/>
              <a:t>Inspection Reports</a:t>
            </a:r>
            <a:endParaRPr/>
          </a:p>
        </p:txBody>
      </p:sp>
      <p:sp>
        <p:nvSpPr>
          <p:cNvPr id="315" name="Google Shape;315;p32"/>
          <p:cNvSpPr txBox="1">
            <a:spLocks noGrp="1"/>
          </p:cNvSpPr>
          <p:nvPr>
            <p:ph type="body" idx="1"/>
          </p:nvPr>
        </p:nvSpPr>
        <p:spPr>
          <a:xfrm>
            <a:off x="2153842" y="3550179"/>
            <a:ext cx="3611959" cy="2639485"/>
          </a:xfrm>
          <a:prstGeom prst="rect">
            <a:avLst/>
          </a:prstGeom>
          <a:noFill/>
          <a:ln>
            <a:noFill/>
          </a:ln>
        </p:spPr>
        <p:txBody>
          <a:bodyPr spcFirstLastPara="1" wrap="square" lIns="91425" tIns="45700" rIns="91425" bIns="45700" anchor="t" anchorCtr="0">
            <a:noAutofit/>
          </a:bodyPr>
          <a:lstStyle/>
          <a:p>
            <a:pPr marL="514350" indent="-514350">
              <a:spcBef>
                <a:spcPts val="0"/>
              </a:spcBef>
              <a:buSzPts val="1600"/>
              <a:buFont typeface="Arial"/>
              <a:buAutoNum type="arabicPeriod"/>
            </a:pPr>
            <a:r>
              <a:rPr lang="en-IE" sz="1600"/>
              <a:t>Inspectors comments</a:t>
            </a:r>
            <a:endParaRPr/>
          </a:p>
          <a:p>
            <a:pPr marL="514350" indent="-514350">
              <a:buSzPts val="1600"/>
              <a:buFont typeface="Arial"/>
              <a:buAutoNum type="arabicPeriod"/>
            </a:pPr>
            <a:r>
              <a:rPr lang="en-IE" sz="1600"/>
              <a:t>Previous Reports (Fire, Security etc)</a:t>
            </a:r>
            <a:endParaRPr/>
          </a:p>
          <a:p>
            <a:pPr marL="514350" indent="-514350">
              <a:buSzPts val="1600"/>
              <a:buFont typeface="Arial"/>
              <a:buAutoNum type="arabicPeriod"/>
            </a:pPr>
            <a:r>
              <a:rPr lang="en-IE" sz="1600"/>
              <a:t>Explosive Licensing and Safeguarding Maps</a:t>
            </a:r>
            <a:endParaRPr/>
          </a:p>
          <a:p>
            <a:pPr marL="514350" indent="-514350">
              <a:buSzPts val="1600"/>
              <a:buFont typeface="Arial"/>
              <a:buAutoNum type="arabicPeriod"/>
            </a:pPr>
            <a:r>
              <a:rPr lang="en-IE" sz="1600"/>
              <a:t>Ammunition Accounts</a:t>
            </a:r>
            <a:endParaRPr/>
          </a:p>
          <a:p>
            <a:pPr marL="514350" indent="-514350">
              <a:buSzPts val="1600"/>
              <a:buFont typeface="Arial"/>
              <a:buAutoNum type="arabicPeriod"/>
            </a:pPr>
            <a:r>
              <a:rPr lang="en-IE" sz="1600"/>
              <a:t>Standard Operating Procedures</a:t>
            </a:r>
            <a:endParaRPr/>
          </a:p>
          <a:p>
            <a:pPr marL="514350" indent="-514350">
              <a:buSzPts val="1600"/>
              <a:buFont typeface="Arial"/>
              <a:buAutoNum type="arabicPeriod"/>
            </a:pPr>
            <a:r>
              <a:rPr lang="en-IE" sz="1600"/>
              <a:t>Condition of Store</a:t>
            </a:r>
            <a:endParaRPr/>
          </a:p>
          <a:p>
            <a:pPr marL="514350" indent="-514350">
              <a:buSzPts val="1600"/>
              <a:buFont typeface="Arial"/>
              <a:buAutoNum type="arabicPeriod"/>
            </a:pPr>
            <a:r>
              <a:rPr lang="en-IE" sz="1600"/>
              <a:t>Condition of Ammunition</a:t>
            </a:r>
            <a:endParaRPr/>
          </a:p>
          <a:p>
            <a:pPr marL="514350" indent="-514350">
              <a:buSzPts val="1600"/>
              <a:buFont typeface="Arial"/>
              <a:buAutoNum type="arabicPeriod"/>
            </a:pPr>
            <a:r>
              <a:rPr lang="en-IE" sz="1600"/>
              <a:t>Closing Remarks</a:t>
            </a:r>
            <a:endParaRPr/>
          </a:p>
        </p:txBody>
      </p:sp>
      <p:pic>
        <p:nvPicPr>
          <p:cNvPr id="316" name="Google Shape;316;p32" descr="Table&#10;&#10;Description automatically generated"/>
          <p:cNvPicPr preferRelativeResize="0"/>
          <p:nvPr/>
        </p:nvPicPr>
        <p:blipFill rotWithShape="1">
          <a:blip r:embed="rId3">
            <a:alphaModFix/>
          </a:blip>
          <a:srcRect/>
          <a:stretch/>
        </p:blipFill>
        <p:spPr>
          <a:xfrm>
            <a:off x="2151459" y="1811868"/>
            <a:ext cx="3682074" cy="1617133"/>
          </a:xfrm>
          <a:prstGeom prst="rect">
            <a:avLst/>
          </a:prstGeom>
          <a:noFill/>
          <a:ln>
            <a:noFill/>
          </a:ln>
        </p:spPr>
      </p:pic>
      <p:pic>
        <p:nvPicPr>
          <p:cNvPr id="2" name="Graphic 2" descr="Document with solid fill">
            <a:extLst>
              <a:ext uri="{FF2B5EF4-FFF2-40B4-BE49-F238E27FC236}">
                <a16:creationId xmlns:a16="http://schemas.microsoft.com/office/drawing/2014/main" id="{6D3FF9E4-179D-4E91-8713-4D685BC62EF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618134" y="5928079"/>
            <a:ext cx="519289" cy="519289"/>
          </a:xfrm>
          <a:prstGeom prst="rect">
            <a:avLst/>
          </a:prstGeom>
        </p:spPr>
      </p:pic>
      <p:sp>
        <p:nvSpPr>
          <p:cNvPr id="3" name="TextBox 2">
            <a:extLst>
              <a:ext uri="{FF2B5EF4-FFF2-40B4-BE49-F238E27FC236}">
                <a16:creationId xmlns:a16="http://schemas.microsoft.com/office/drawing/2014/main" id="{D793E82F-394C-445C-A473-80CF6F4A7445}"/>
              </a:ext>
            </a:extLst>
          </p:cNvPr>
          <p:cNvSpPr txBox="1"/>
          <p:nvPr/>
        </p:nvSpPr>
        <p:spPr>
          <a:xfrm>
            <a:off x="8449734" y="6036733"/>
            <a:ext cx="1261533"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rgbClr val="000000"/>
              </a:buClr>
            </a:pPr>
            <a:r>
              <a:rPr lang="en-US" sz="1400" kern="0">
                <a:solidFill>
                  <a:srgbClr val="000000"/>
                </a:solidFill>
                <a:latin typeface="Arial"/>
                <a:cs typeface="Arial"/>
                <a:sym typeface="Arial"/>
              </a:rPr>
              <a:t>See Handout</a:t>
            </a:r>
          </a:p>
        </p:txBody>
      </p:sp>
      <p:pic>
        <p:nvPicPr>
          <p:cNvPr id="5" name="Picture 4">
            <a:extLst>
              <a:ext uri="{FF2B5EF4-FFF2-40B4-BE49-F238E27FC236}">
                <a16:creationId xmlns:a16="http://schemas.microsoft.com/office/drawing/2014/main" id="{CBA93735-44F1-42B4-A33C-AD189C76C89E}"/>
              </a:ext>
            </a:extLst>
          </p:cNvPr>
          <p:cNvPicPr>
            <a:picLocks noChangeAspect="1"/>
          </p:cNvPicPr>
          <p:nvPr/>
        </p:nvPicPr>
        <p:blipFill>
          <a:blip r:embed="rId6"/>
          <a:stretch>
            <a:fillRect/>
          </a:stretch>
        </p:blipFill>
        <p:spPr>
          <a:xfrm>
            <a:off x="6613140" y="1780115"/>
            <a:ext cx="3675012" cy="3393019"/>
          </a:xfrm>
          <a:prstGeom prst="rect">
            <a:avLst/>
          </a:prstGeom>
        </p:spPr>
      </p:pic>
      <p:sp>
        <p:nvSpPr>
          <p:cNvPr id="6" name="TextBox 5">
            <a:extLst>
              <a:ext uri="{FF2B5EF4-FFF2-40B4-BE49-F238E27FC236}">
                <a16:creationId xmlns:a16="http://schemas.microsoft.com/office/drawing/2014/main" id="{F3782160-346A-4AB3-A051-952D020DC80E}"/>
              </a:ext>
            </a:extLst>
          </p:cNvPr>
          <p:cNvSpPr txBox="1"/>
          <p:nvPr/>
        </p:nvSpPr>
        <p:spPr>
          <a:xfrm>
            <a:off x="3111503" y="1467711"/>
            <a:ext cx="2827867" cy="307777"/>
          </a:xfrm>
          <a:prstGeom prst="rect">
            <a:avLst/>
          </a:prstGeom>
          <a:noFill/>
        </p:spPr>
        <p:txBody>
          <a:bodyPr wrap="square" rtlCol="0">
            <a:spAutoFit/>
          </a:bodyPr>
          <a:lstStyle/>
          <a:p>
            <a:pPr>
              <a:buClr>
                <a:srgbClr val="000000"/>
              </a:buClr>
            </a:pPr>
            <a:r>
              <a:rPr lang="fr-CH" sz="1400" kern="0">
                <a:solidFill>
                  <a:srgbClr val="000000"/>
                </a:solidFill>
                <a:latin typeface="Arial"/>
                <a:cs typeface="Arial"/>
                <a:sym typeface="Arial"/>
              </a:rPr>
              <a:t>IATG 12.10 Annex D</a:t>
            </a:r>
            <a:endParaRPr lang="en-GB" sz="1400" kern="0">
              <a:solidFill>
                <a:srgbClr val="000000"/>
              </a:solidFill>
              <a:latin typeface="Arial"/>
              <a:cs typeface="Arial"/>
              <a:sym typeface="Arial"/>
            </a:endParaRPr>
          </a:p>
        </p:txBody>
      </p:sp>
      <p:sp>
        <p:nvSpPr>
          <p:cNvPr id="10" name="TextBox 9">
            <a:extLst>
              <a:ext uri="{FF2B5EF4-FFF2-40B4-BE49-F238E27FC236}">
                <a16:creationId xmlns:a16="http://schemas.microsoft.com/office/drawing/2014/main" id="{3C28ECBB-E07E-4171-80A2-C6D33DE7F1C4}"/>
              </a:ext>
            </a:extLst>
          </p:cNvPr>
          <p:cNvSpPr txBox="1"/>
          <p:nvPr/>
        </p:nvSpPr>
        <p:spPr>
          <a:xfrm>
            <a:off x="7549560" y="1463397"/>
            <a:ext cx="2827867" cy="307777"/>
          </a:xfrm>
          <a:prstGeom prst="rect">
            <a:avLst/>
          </a:prstGeom>
          <a:noFill/>
        </p:spPr>
        <p:txBody>
          <a:bodyPr wrap="square" rtlCol="0">
            <a:spAutoFit/>
          </a:bodyPr>
          <a:lstStyle/>
          <a:p>
            <a:pPr>
              <a:buClr>
                <a:srgbClr val="000000"/>
              </a:buClr>
            </a:pPr>
            <a:r>
              <a:rPr lang="fr-CH" sz="1400" kern="0">
                <a:solidFill>
                  <a:srgbClr val="000000"/>
                </a:solidFill>
                <a:latin typeface="Arial"/>
                <a:cs typeface="Arial"/>
                <a:sym typeface="Arial"/>
              </a:rPr>
              <a:t>UN MAM Annex C</a:t>
            </a:r>
            <a:endParaRPr lang="en-GB" sz="1400" kern="0">
              <a:solidFill>
                <a:srgbClr val="000000"/>
              </a:solidFill>
              <a:latin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33"/>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IE"/>
              <a:t>Explosive Storehouse Inspection Checklist:</a:t>
            </a:r>
            <a:br>
              <a:rPr lang="en-IE"/>
            </a:br>
            <a:endParaRPr/>
          </a:p>
        </p:txBody>
      </p:sp>
      <p:pic>
        <p:nvPicPr>
          <p:cNvPr id="3" name="Graphic 4" descr="Document with solid fill">
            <a:extLst>
              <a:ext uri="{FF2B5EF4-FFF2-40B4-BE49-F238E27FC236}">
                <a16:creationId xmlns:a16="http://schemas.microsoft.com/office/drawing/2014/main" id="{F9E4AE02-E4F0-40F0-8673-886767485AB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017912" y="2647244"/>
            <a:ext cx="2283178" cy="2283178"/>
          </a:xfrm>
          <a:prstGeom prst="rect">
            <a:avLst/>
          </a:prstGeom>
        </p:spPr>
      </p:pic>
      <p:sp>
        <p:nvSpPr>
          <p:cNvPr id="2" name="TextBox 1">
            <a:extLst>
              <a:ext uri="{FF2B5EF4-FFF2-40B4-BE49-F238E27FC236}">
                <a16:creationId xmlns:a16="http://schemas.microsoft.com/office/drawing/2014/main" id="{E5CD451A-4B1A-4B57-A656-59CA4FF42A1A}"/>
              </a:ext>
            </a:extLst>
          </p:cNvPr>
          <p:cNvSpPr txBox="1"/>
          <p:nvPr/>
        </p:nvSpPr>
        <p:spPr>
          <a:xfrm>
            <a:off x="2153841" y="5584899"/>
            <a:ext cx="6760028" cy="307777"/>
          </a:xfrm>
          <a:prstGeom prst="rect">
            <a:avLst/>
          </a:prstGeom>
          <a:noFill/>
        </p:spPr>
        <p:txBody>
          <a:bodyPr wrap="square" rtlCol="0">
            <a:spAutoFit/>
          </a:bodyPr>
          <a:lstStyle/>
          <a:p>
            <a:pPr>
              <a:buClr>
                <a:srgbClr val="000000"/>
              </a:buClr>
            </a:pPr>
            <a:r>
              <a:rPr lang="fr-CH" sz="1400" kern="0">
                <a:solidFill>
                  <a:srgbClr val="000000"/>
                </a:solidFill>
                <a:latin typeface="Arial"/>
                <a:cs typeface="Arial"/>
                <a:sym typeface="Arial"/>
              </a:rPr>
              <a:t>IATG 06.70 Annex F</a:t>
            </a:r>
            <a:endParaRPr lang="en-GB" sz="1400" kern="0">
              <a:solidFill>
                <a:srgbClr val="000000"/>
              </a:solidFill>
              <a:latin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Google Shape;362;p38"/>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IE"/>
              <a:t>Definitions</a:t>
            </a:r>
            <a:endParaRPr/>
          </a:p>
        </p:txBody>
      </p:sp>
      <p:sp>
        <p:nvSpPr>
          <p:cNvPr id="363" name="Google Shape;363;p38"/>
          <p:cNvSpPr txBox="1">
            <a:spLocks noGrp="1"/>
          </p:cNvSpPr>
          <p:nvPr>
            <p:ph type="body" idx="1"/>
          </p:nvPr>
        </p:nvSpPr>
        <p:spPr>
          <a:xfrm>
            <a:off x="2153842" y="1257301"/>
            <a:ext cx="7886699" cy="4932363"/>
          </a:xfrm>
          <a:prstGeom prst="rect">
            <a:avLst/>
          </a:prstGeom>
          <a:noFill/>
          <a:ln>
            <a:noFill/>
          </a:ln>
        </p:spPr>
        <p:txBody>
          <a:bodyPr spcFirstLastPara="1" wrap="square" lIns="91425" tIns="45700" rIns="91425" bIns="45700" anchor="t" anchorCtr="0">
            <a:noAutofit/>
          </a:bodyPr>
          <a:lstStyle/>
          <a:p>
            <a:pPr marL="0" indent="0">
              <a:spcBef>
                <a:spcPts val="0"/>
              </a:spcBef>
              <a:buNone/>
            </a:pPr>
            <a:r>
              <a:rPr lang="en-IE" b="1"/>
              <a:t>Standard terminology helps us report problems and enable solutions to be implemented. </a:t>
            </a:r>
          </a:p>
          <a:p>
            <a:pPr marL="0" indent="0">
              <a:spcBef>
                <a:spcPts val="0"/>
              </a:spcBef>
              <a:buNone/>
            </a:pPr>
            <a:endParaRPr lang="en-IE" b="1"/>
          </a:p>
          <a:p>
            <a:pPr marL="0" indent="0">
              <a:spcBef>
                <a:spcPts val="0"/>
              </a:spcBef>
              <a:buNone/>
            </a:pPr>
            <a:r>
              <a:rPr lang="en-IE" b="1"/>
              <a:t>Incident:</a:t>
            </a:r>
            <a:endParaRPr lang="en-IE" sz="3200" i="1"/>
          </a:p>
          <a:p>
            <a:pPr marL="0" lvl="1" indent="0">
              <a:buSzPts val="3200"/>
              <a:buNone/>
            </a:pPr>
            <a:r>
              <a:rPr lang="en-IE" sz="3200" i="1"/>
              <a:t>“a generic term that includes all accidents, performance failures and faults involving ammunition or where ammunition is present.”</a:t>
            </a:r>
            <a:endParaRPr sz="3200"/>
          </a:p>
          <a:p>
            <a:pPr marL="685800" lvl="1" indent="0">
              <a:buNone/>
            </a:pPr>
            <a:endParaRPr/>
          </a:p>
          <a:p>
            <a:pPr marL="0" indent="0">
              <a:buNone/>
            </a:pPr>
            <a:endParaRPr/>
          </a:p>
        </p:txBody>
      </p:sp>
      <p:pic>
        <p:nvPicPr>
          <p:cNvPr id="3" name="Picture 2">
            <a:extLst>
              <a:ext uri="{FF2B5EF4-FFF2-40B4-BE49-F238E27FC236}">
                <a16:creationId xmlns:a16="http://schemas.microsoft.com/office/drawing/2014/main" id="{3A827938-D078-42D3-AB25-76A149E67ACC}"/>
              </a:ext>
            </a:extLst>
          </p:cNvPr>
          <p:cNvPicPr>
            <a:picLocks noChangeAspect="1"/>
          </p:cNvPicPr>
          <p:nvPr/>
        </p:nvPicPr>
        <p:blipFill>
          <a:blip r:embed="rId3"/>
          <a:stretch>
            <a:fillRect/>
          </a:stretch>
        </p:blipFill>
        <p:spPr>
          <a:xfrm>
            <a:off x="7988291" y="5167312"/>
            <a:ext cx="1816286" cy="1325563"/>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lt1">
            <a:alpha val="52000"/>
          </a:schemeClr>
        </a:solidFill>
        <a:effectLst/>
      </p:bgPr>
    </p:bg>
    <p:spTree>
      <p:nvGrpSpPr>
        <p:cNvPr id="1" name="Shape 329"/>
        <p:cNvGrpSpPr/>
        <p:nvPr/>
      </p:nvGrpSpPr>
      <p:grpSpPr>
        <a:xfrm>
          <a:off x="0" y="0"/>
          <a:ext cx="0" cy="0"/>
          <a:chOff x="0" y="0"/>
          <a:chExt cx="0" cy="0"/>
        </a:xfrm>
      </p:grpSpPr>
      <p:pic>
        <p:nvPicPr>
          <p:cNvPr id="3" name="Picture 2">
            <a:extLst>
              <a:ext uri="{FF2B5EF4-FFF2-40B4-BE49-F238E27FC236}">
                <a16:creationId xmlns:a16="http://schemas.microsoft.com/office/drawing/2014/main" id="{A942318C-F5E5-4EEB-B902-5DAC4E173C1F}"/>
              </a:ext>
            </a:extLst>
          </p:cNvPr>
          <p:cNvPicPr>
            <a:picLocks noChangeAspect="1"/>
          </p:cNvPicPr>
          <p:nvPr/>
        </p:nvPicPr>
        <p:blipFill>
          <a:blip r:embed="rId3"/>
          <a:stretch>
            <a:fillRect/>
          </a:stretch>
        </p:blipFill>
        <p:spPr>
          <a:xfrm>
            <a:off x="2064264" y="3056965"/>
            <a:ext cx="7958348" cy="3607828"/>
          </a:xfrm>
          <a:prstGeom prst="rect">
            <a:avLst/>
          </a:prstGeom>
          <a:gradFill>
            <a:gsLst>
              <a:gs pos="0">
                <a:schemeClr val="accent1">
                  <a:lumMod val="5000"/>
                  <a:lumOff val="95000"/>
                </a:schemeClr>
              </a:gs>
              <a:gs pos="74000">
                <a:schemeClr val="accent1">
                  <a:lumMod val="45000"/>
                  <a:lumOff val="55000"/>
                  <a:alpha val="49000"/>
                </a:schemeClr>
              </a:gs>
              <a:gs pos="83000">
                <a:schemeClr val="accent1">
                  <a:lumMod val="45000"/>
                  <a:lumOff val="55000"/>
                </a:schemeClr>
              </a:gs>
              <a:gs pos="100000">
                <a:schemeClr val="accent1">
                  <a:lumMod val="30000"/>
                  <a:lumOff val="70000"/>
                </a:schemeClr>
              </a:gs>
            </a:gsLst>
            <a:lin ang="5400000" scaled="1"/>
          </a:gradFill>
        </p:spPr>
      </p:pic>
      <p:sp>
        <p:nvSpPr>
          <p:cNvPr id="330" name="Google Shape;330;p34"/>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IE"/>
              <a:t>Definitions</a:t>
            </a:r>
            <a:endParaRPr/>
          </a:p>
        </p:txBody>
      </p:sp>
      <p:sp>
        <p:nvSpPr>
          <p:cNvPr id="331" name="Google Shape;331;p34"/>
          <p:cNvSpPr txBox="1">
            <a:spLocks noGrp="1"/>
          </p:cNvSpPr>
          <p:nvPr>
            <p:ph type="body" idx="1"/>
          </p:nvPr>
        </p:nvSpPr>
        <p:spPr>
          <a:xfrm>
            <a:off x="2169389" y="1102661"/>
            <a:ext cx="7886699" cy="3523128"/>
          </a:xfrm>
          <a:prstGeom prst="rect">
            <a:avLst/>
          </a:prstGeom>
          <a:noFill/>
          <a:ln>
            <a:noFill/>
          </a:ln>
        </p:spPr>
        <p:txBody>
          <a:bodyPr spcFirstLastPara="1" wrap="square" lIns="91425" tIns="45700" rIns="91425" bIns="45700" anchor="t" anchorCtr="0">
            <a:noAutofit/>
          </a:bodyPr>
          <a:lstStyle/>
          <a:p>
            <a:pPr marL="0" indent="0">
              <a:spcBef>
                <a:spcPts val="0"/>
              </a:spcBef>
              <a:buNone/>
            </a:pPr>
            <a:r>
              <a:rPr lang="en-IE" b="1">
                <a:solidFill>
                  <a:schemeClr val="tx1"/>
                </a:solidFill>
              </a:rPr>
              <a:t>Ammunition Accident</a:t>
            </a:r>
            <a:r>
              <a:rPr lang="en-IE">
                <a:solidFill>
                  <a:schemeClr val="tx1"/>
                </a:solidFill>
              </a:rPr>
              <a:t>:</a:t>
            </a:r>
            <a:endParaRPr>
              <a:solidFill>
                <a:schemeClr val="tx1"/>
              </a:solidFill>
            </a:endParaRPr>
          </a:p>
          <a:p>
            <a:pPr marL="0" lvl="1" indent="0">
              <a:buSzPts val="2800"/>
              <a:buNone/>
            </a:pPr>
            <a:r>
              <a:rPr lang="en-IE" sz="2400" i="1">
                <a:solidFill>
                  <a:schemeClr val="tx1"/>
                </a:solidFill>
              </a:rPr>
              <a:t>"…any incident involving ammunition or explosives that results in, or has potential to result in, death or injury to a person(s) and/or damage to equipment and/or property, military or civilian.”</a:t>
            </a:r>
            <a:endParaRPr sz="2400">
              <a:solidFill>
                <a:schemeClr val="tx1"/>
              </a:solidFill>
            </a:endParaRPr>
          </a:p>
          <a:p>
            <a:pPr marL="0" indent="0">
              <a:buNone/>
            </a:pPr>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p35"/>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IE"/>
              <a:t>Definitions</a:t>
            </a:r>
            <a:endParaRPr/>
          </a:p>
        </p:txBody>
      </p:sp>
      <p:sp>
        <p:nvSpPr>
          <p:cNvPr id="339" name="Google Shape;339;p35"/>
          <p:cNvSpPr txBox="1">
            <a:spLocks noGrp="1"/>
          </p:cNvSpPr>
          <p:nvPr>
            <p:ph type="body" idx="1"/>
          </p:nvPr>
        </p:nvSpPr>
        <p:spPr>
          <a:xfrm>
            <a:off x="2017982" y="1027908"/>
            <a:ext cx="4761966" cy="4294485"/>
          </a:xfrm>
          <a:prstGeom prst="rect">
            <a:avLst/>
          </a:prstGeom>
          <a:noFill/>
          <a:ln>
            <a:noFill/>
          </a:ln>
        </p:spPr>
        <p:txBody>
          <a:bodyPr spcFirstLastPara="1" wrap="square" lIns="91425" tIns="45700" rIns="91425" bIns="45700" anchor="t" anchorCtr="0">
            <a:noAutofit/>
          </a:bodyPr>
          <a:lstStyle/>
          <a:p>
            <a:pPr marL="11113" indent="-11113">
              <a:spcBef>
                <a:spcPts val="0"/>
              </a:spcBef>
              <a:buNone/>
            </a:pPr>
            <a:r>
              <a:rPr lang="en-IE" b="1"/>
              <a:t>Blind:</a:t>
            </a:r>
          </a:p>
          <a:p>
            <a:pPr marL="11113" lvl="1" indent="-11113">
              <a:buSzPts val="2800"/>
              <a:buNone/>
            </a:pPr>
            <a:endParaRPr lang="en-IE"/>
          </a:p>
          <a:p>
            <a:pPr marL="11113" lvl="1" indent="-11113">
              <a:buSzPts val="2800"/>
              <a:buNone/>
            </a:pPr>
            <a:r>
              <a:rPr lang="en-IE" sz="2800" i="1"/>
              <a:t>“ammunition, which, though initiated, has failed to arm as intended or which has failed to explode after being armed.”</a:t>
            </a:r>
            <a:endParaRPr lang="en-IE"/>
          </a:p>
          <a:p>
            <a:pPr marL="11113" lvl="1" indent="-11113">
              <a:buSzPts val="2800"/>
              <a:buNone/>
            </a:pPr>
            <a:endParaRPr lang="en-IE" sz="2800" i="1"/>
          </a:p>
          <a:p>
            <a:pPr marL="11113" lvl="1" indent="-11113">
              <a:buSzPts val="2800"/>
              <a:buNone/>
            </a:pPr>
            <a:r>
              <a:rPr lang="en-IE" sz="2800" i="1"/>
              <a:t>Or alternatively:</a:t>
            </a:r>
          </a:p>
          <a:p>
            <a:pPr marL="11113" lvl="1" indent="-11113">
              <a:buSzPts val="2800"/>
              <a:buNone/>
            </a:pPr>
            <a:endParaRPr lang="en-IE" sz="2800" i="1"/>
          </a:p>
          <a:p>
            <a:pPr marL="11113" lvl="1" indent="-11113">
              <a:buSzPts val="2800"/>
              <a:buNone/>
            </a:pPr>
            <a:r>
              <a:rPr lang="en-IE" sz="2800" i="1"/>
              <a:t>“an explosives item that fails to function correctly after initiation.”</a:t>
            </a:r>
            <a:endParaRPr sz="2800"/>
          </a:p>
          <a:p>
            <a:pPr marL="0" indent="0">
              <a:buNone/>
            </a:pPr>
            <a:endParaRPr/>
          </a:p>
        </p:txBody>
      </p:sp>
      <p:pic>
        <p:nvPicPr>
          <p:cNvPr id="4" name="Picture 3">
            <a:extLst>
              <a:ext uri="{FF2B5EF4-FFF2-40B4-BE49-F238E27FC236}">
                <a16:creationId xmlns:a16="http://schemas.microsoft.com/office/drawing/2014/main" id="{1E4DD403-7451-43C7-B1D3-192FC775ED34}"/>
              </a:ext>
            </a:extLst>
          </p:cNvPr>
          <p:cNvPicPr>
            <a:picLocks noChangeAspect="1"/>
          </p:cNvPicPr>
          <p:nvPr/>
        </p:nvPicPr>
        <p:blipFill>
          <a:blip r:embed="rId3"/>
          <a:stretch>
            <a:fillRect/>
          </a:stretch>
        </p:blipFill>
        <p:spPr>
          <a:xfrm>
            <a:off x="7041928" y="2424890"/>
            <a:ext cx="3132091" cy="3284505"/>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p36"/>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IE"/>
              <a:t>Definitions</a:t>
            </a:r>
            <a:endParaRPr/>
          </a:p>
        </p:txBody>
      </p:sp>
      <p:sp>
        <p:nvSpPr>
          <p:cNvPr id="347" name="Google Shape;347;p36"/>
          <p:cNvSpPr txBox="1">
            <a:spLocks noGrp="1"/>
          </p:cNvSpPr>
          <p:nvPr>
            <p:ph type="body" idx="1"/>
          </p:nvPr>
        </p:nvSpPr>
        <p:spPr>
          <a:xfrm>
            <a:off x="2153842" y="1263527"/>
            <a:ext cx="7886699" cy="4926137"/>
          </a:xfrm>
          <a:prstGeom prst="rect">
            <a:avLst/>
          </a:prstGeom>
          <a:noFill/>
          <a:ln>
            <a:noFill/>
          </a:ln>
        </p:spPr>
        <p:txBody>
          <a:bodyPr spcFirstLastPara="1" wrap="square" lIns="91425" tIns="45700" rIns="91425" bIns="45700" anchor="t" anchorCtr="0">
            <a:noAutofit/>
          </a:bodyPr>
          <a:lstStyle/>
          <a:p>
            <a:pPr marL="0" indent="0">
              <a:spcBef>
                <a:spcPts val="0"/>
              </a:spcBef>
              <a:buNone/>
            </a:pPr>
            <a:r>
              <a:rPr lang="en-IE" b="1"/>
              <a:t>Fault:</a:t>
            </a:r>
            <a:endParaRPr lang="en-IE"/>
          </a:p>
          <a:p>
            <a:pPr marL="0" lvl="1" indent="0">
              <a:buSzPts val="2800"/>
              <a:buNone/>
            </a:pPr>
            <a:r>
              <a:rPr lang="en-IE" sz="2800" i="1"/>
              <a:t>“any error in the make-up and/or marking and/or deterioration in the physical state of the ammunition, explosives, ammunition packages or ammunition containers</a:t>
            </a:r>
            <a:r>
              <a:rPr lang="en-IE" sz="2800"/>
              <a:t>.”</a:t>
            </a:r>
            <a:endParaRPr/>
          </a:p>
          <a:p>
            <a:pPr marL="0" indent="0">
              <a:buNone/>
            </a:pPr>
            <a:endParaRPr/>
          </a:p>
        </p:txBody>
      </p:sp>
      <p:pic>
        <p:nvPicPr>
          <p:cNvPr id="3" name="Picture 2">
            <a:extLst>
              <a:ext uri="{FF2B5EF4-FFF2-40B4-BE49-F238E27FC236}">
                <a16:creationId xmlns:a16="http://schemas.microsoft.com/office/drawing/2014/main" id="{FB6EBEAE-9154-407C-B704-329280035B59}"/>
              </a:ext>
            </a:extLst>
          </p:cNvPr>
          <p:cNvPicPr>
            <a:picLocks noChangeAspect="1"/>
          </p:cNvPicPr>
          <p:nvPr/>
        </p:nvPicPr>
        <p:blipFill>
          <a:blip r:embed="rId3"/>
          <a:stretch>
            <a:fillRect/>
          </a:stretch>
        </p:blipFill>
        <p:spPr>
          <a:xfrm>
            <a:off x="5686097" y="3432142"/>
            <a:ext cx="4354444" cy="3060732"/>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p37"/>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IE"/>
              <a:t>Definitions</a:t>
            </a:r>
            <a:endParaRPr/>
          </a:p>
        </p:txBody>
      </p:sp>
      <p:sp>
        <p:nvSpPr>
          <p:cNvPr id="355" name="Google Shape;355;p37"/>
          <p:cNvSpPr txBox="1">
            <a:spLocks noGrp="1"/>
          </p:cNvSpPr>
          <p:nvPr>
            <p:ph type="body" idx="1"/>
          </p:nvPr>
        </p:nvSpPr>
        <p:spPr>
          <a:xfrm>
            <a:off x="2153842" y="1895179"/>
            <a:ext cx="7886699" cy="4294485"/>
          </a:xfrm>
          <a:prstGeom prst="rect">
            <a:avLst/>
          </a:prstGeom>
          <a:noFill/>
          <a:ln>
            <a:noFill/>
          </a:ln>
        </p:spPr>
        <p:txBody>
          <a:bodyPr spcFirstLastPara="1" wrap="square" lIns="91425" tIns="45700" rIns="91425" bIns="45700" anchor="t" anchorCtr="0">
            <a:noAutofit/>
          </a:bodyPr>
          <a:lstStyle/>
          <a:p>
            <a:pPr marL="0" indent="0">
              <a:spcBef>
                <a:spcPts val="0"/>
              </a:spcBef>
              <a:buNone/>
            </a:pPr>
            <a:r>
              <a:rPr lang="en-IE" b="1"/>
              <a:t>Misfire:</a:t>
            </a:r>
          </a:p>
          <a:p>
            <a:pPr marL="0" indent="0">
              <a:spcBef>
                <a:spcPts val="0"/>
              </a:spcBef>
              <a:buNone/>
            </a:pPr>
            <a:endParaRPr lang="en-IE" sz="3200" i="1"/>
          </a:p>
          <a:p>
            <a:pPr marL="0" indent="0">
              <a:spcBef>
                <a:spcPts val="0"/>
              </a:spcBef>
              <a:buNone/>
            </a:pPr>
            <a:r>
              <a:rPr lang="en-IE" sz="3200" i="1"/>
              <a:t>“ammunition which, when initiated, fails to fire or launch as intended”</a:t>
            </a:r>
            <a:endParaRPr sz="3200"/>
          </a:p>
          <a:p>
            <a:pPr marL="0" indent="0">
              <a:buNone/>
            </a:pPr>
            <a:endParaRPr/>
          </a:p>
        </p:txBody>
      </p:sp>
      <p:pic>
        <p:nvPicPr>
          <p:cNvPr id="3" name="Picture 2">
            <a:extLst>
              <a:ext uri="{FF2B5EF4-FFF2-40B4-BE49-F238E27FC236}">
                <a16:creationId xmlns:a16="http://schemas.microsoft.com/office/drawing/2014/main" id="{B23BC0FF-911A-41F4-9C80-E14CFD2E132E}"/>
              </a:ext>
            </a:extLst>
          </p:cNvPr>
          <p:cNvPicPr>
            <a:picLocks noChangeAspect="1"/>
          </p:cNvPicPr>
          <p:nvPr/>
        </p:nvPicPr>
        <p:blipFill>
          <a:blip r:embed="rId3"/>
          <a:stretch>
            <a:fillRect/>
          </a:stretch>
        </p:blipFill>
        <p:spPr>
          <a:xfrm>
            <a:off x="7157011" y="3588200"/>
            <a:ext cx="2557828" cy="2805953"/>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370" name="Google Shape;370;p39"/>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IE"/>
              <a:t>Definitions</a:t>
            </a:r>
            <a:endParaRPr/>
          </a:p>
        </p:txBody>
      </p:sp>
      <p:sp>
        <p:nvSpPr>
          <p:cNvPr id="371" name="Google Shape;371;p39"/>
          <p:cNvSpPr txBox="1">
            <a:spLocks noGrp="1"/>
          </p:cNvSpPr>
          <p:nvPr>
            <p:ph type="body" idx="1"/>
          </p:nvPr>
        </p:nvSpPr>
        <p:spPr>
          <a:xfrm>
            <a:off x="2153842" y="1326766"/>
            <a:ext cx="7886699" cy="3751862"/>
          </a:xfrm>
          <a:prstGeom prst="rect">
            <a:avLst/>
          </a:prstGeom>
          <a:noFill/>
          <a:ln>
            <a:noFill/>
          </a:ln>
        </p:spPr>
        <p:txBody>
          <a:bodyPr spcFirstLastPara="1" wrap="square" lIns="91425" tIns="45700" rIns="91425" bIns="45700" anchor="t" anchorCtr="0">
            <a:noAutofit/>
          </a:bodyPr>
          <a:lstStyle/>
          <a:p>
            <a:pPr marL="0" indent="0">
              <a:spcBef>
                <a:spcPts val="0"/>
              </a:spcBef>
              <a:buNone/>
            </a:pPr>
            <a:r>
              <a:rPr lang="en-IE" b="1"/>
              <a:t>Performance Failure:</a:t>
            </a:r>
          </a:p>
          <a:p>
            <a:pPr marL="0" indent="0">
              <a:spcBef>
                <a:spcPts val="0"/>
              </a:spcBef>
              <a:buNone/>
            </a:pPr>
            <a:endParaRPr/>
          </a:p>
          <a:p>
            <a:pPr marL="685800" lvl="1" indent="-228600">
              <a:buSzPts val="3200"/>
            </a:pPr>
            <a:r>
              <a:rPr lang="en-IE" sz="3200" i="1"/>
              <a:t>the failure of the ammunition or any of its constituent parts, including the explosives, to function as designed</a:t>
            </a:r>
            <a:r>
              <a:rPr lang="en-IE" sz="3200"/>
              <a:t>.</a:t>
            </a:r>
            <a:endParaRPr/>
          </a:p>
          <a:p>
            <a:pPr marL="685800" lvl="1" indent="-228600">
              <a:buSzPts val="3200"/>
            </a:pPr>
            <a:r>
              <a:rPr lang="en-IE" sz="3200" i="1"/>
              <a:t>Blinds and misfires are included within performance failures </a:t>
            </a:r>
            <a:endParaRPr sz="3200"/>
          </a:p>
          <a:p>
            <a:pPr marL="0" indent="0">
              <a:buNone/>
            </a:pPr>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40"/>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IE"/>
              <a:t>Reporting and Documenting</a:t>
            </a:r>
            <a:endParaRPr/>
          </a:p>
        </p:txBody>
      </p:sp>
      <p:sp>
        <p:nvSpPr>
          <p:cNvPr id="379" name="Google Shape;379;p40"/>
          <p:cNvSpPr txBox="1">
            <a:spLocks noGrp="1"/>
          </p:cNvSpPr>
          <p:nvPr>
            <p:ph type="body" idx="1"/>
          </p:nvPr>
        </p:nvSpPr>
        <p:spPr>
          <a:xfrm>
            <a:off x="2153842" y="1507525"/>
            <a:ext cx="7886699" cy="4682139"/>
          </a:xfrm>
          <a:prstGeom prst="rect">
            <a:avLst/>
          </a:prstGeom>
          <a:noFill/>
          <a:ln>
            <a:noFill/>
          </a:ln>
        </p:spPr>
        <p:txBody>
          <a:bodyPr spcFirstLastPara="1" wrap="square" lIns="91425" tIns="45700" rIns="91425" bIns="45700" anchor="t" anchorCtr="0">
            <a:noAutofit/>
          </a:bodyPr>
          <a:lstStyle/>
          <a:p>
            <a:pPr marL="357188" indent="-357188">
              <a:spcBef>
                <a:spcPts val="0"/>
              </a:spcBef>
            </a:pPr>
            <a:r>
              <a:rPr lang="en-IE"/>
              <a:t>All faults or performance failures should be immediately reported by users and appropriately investigated.</a:t>
            </a:r>
            <a:endParaRPr/>
          </a:p>
          <a:p>
            <a:pPr marL="357188" indent="-357188">
              <a:buSzPts val="2800"/>
              <a:buNone/>
            </a:pPr>
            <a:endParaRPr sz="2800"/>
          </a:p>
          <a:p>
            <a:pPr marL="357188" indent="-357188"/>
            <a:r>
              <a:rPr lang="en-IE"/>
              <a:t>If any damage or injury has occurred, no matter how minor, the event shall be reported as an ammunition accident.</a:t>
            </a:r>
            <a:endParaRPr/>
          </a:p>
          <a:p>
            <a:pPr marL="228600" indent="0">
              <a:buNone/>
            </a:pPr>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Google Shape;385;p41"/>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IE"/>
              <a:t>Ammunition Incident reporting Form</a:t>
            </a:r>
            <a:endParaRPr/>
          </a:p>
        </p:txBody>
      </p:sp>
      <p:pic>
        <p:nvPicPr>
          <p:cNvPr id="386" name="Google Shape;386;p41" descr="Table&#10;&#10;Description automatically generated"/>
          <p:cNvPicPr preferRelativeResize="0">
            <a:picLocks noGrp="1"/>
          </p:cNvPicPr>
          <p:nvPr>
            <p:ph type="body" idx="1"/>
          </p:nvPr>
        </p:nvPicPr>
        <p:blipFill rotWithShape="1">
          <a:blip r:embed="rId3">
            <a:alphaModFix/>
          </a:blip>
          <a:srcRect/>
          <a:stretch/>
        </p:blipFill>
        <p:spPr>
          <a:xfrm>
            <a:off x="2509282" y="1690689"/>
            <a:ext cx="6673538" cy="4807966"/>
          </a:xfrm>
          <a:prstGeom prst="rect">
            <a:avLst/>
          </a:prstGeom>
          <a:noFill/>
          <a:ln>
            <a:noFill/>
          </a:ln>
        </p:spPr>
      </p:pic>
      <p:pic>
        <p:nvPicPr>
          <p:cNvPr id="2" name="Graphic 2" descr="Document with solid fill">
            <a:extLst>
              <a:ext uri="{FF2B5EF4-FFF2-40B4-BE49-F238E27FC236}">
                <a16:creationId xmlns:a16="http://schemas.microsoft.com/office/drawing/2014/main" id="{42095968-6A05-412E-BA71-AEFBBF725AE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589911" y="5765800"/>
            <a:ext cx="589845" cy="589845"/>
          </a:xfrm>
          <a:prstGeom prst="rect">
            <a:avLst/>
          </a:prstGeom>
        </p:spPr>
      </p:pic>
      <p:sp>
        <p:nvSpPr>
          <p:cNvPr id="3" name="TextBox 2">
            <a:extLst>
              <a:ext uri="{FF2B5EF4-FFF2-40B4-BE49-F238E27FC236}">
                <a16:creationId xmlns:a16="http://schemas.microsoft.com/office/drawing/2014/main" id="{22EB4AD6-B9C7-4554-B2EC-D2C28E9FEB81}"/>
              </a:ext>
            </a:extLst>
          </p:cNvPr>
          <p:cNvSpPr txBox="1"/>
          <p:nvPr/>
        </p:nvSpPr>
        <p:spPr>
          <a:xfrm>
            <a:off x="9247012" y="5465233"/>
            <a:ext cx="1289755"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rgbClr val="000000"/>
              </a:buClr>
            </a:pPr>
            <a:r>
              <a:rPr lang="en-US" sz="1400" kern="0">
                <a:solidFill>
                  <a:srgbClr val="000000"/>
                </a:solidFill>
                <a:latin typeface="Arial"/>
                <a:cs typeface="Arial"/>
                <a:sym typeface="Arial"/>
              </a:rPr>
              <a:t>See Handout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4"/>
          <p:cNvSpPr txBox="1">
            <a:spLocks noGrp="1"/>
          </p:cNvSpPr>
          <p:nvPr>
            <p:ph type="body" idx="1"/>
          </p:nvPr>
        </p:nvSpPr>
        <p:spPr>
          <a:xfrm>
            <a:off x="2944814" y="1865871"/>
            <a:ext cx="4300537" cy="1203333"/>
          </a:xfrm>
          <a:prstGeom prst="rect">
            <a:avLst/>
          </a:prstGeom>
          <a:noFill/>
          <a:ln>
            <a:noFill/>
          </a:ln>
        </p:spPr>
        <p:txBody>
          <a:bodyPr spcFirstLastPara="1" wrap="square" lIns="91425" tIns="45700" rIns="91425" bIns="45700" anchor="t" anchorCtr="0">
            <a:noAutofit/>
          </a:bodyPr>
          <a:lstStyle/>
          <a:p>
            <a:pPr marL="0" indent="0">
              <a:spcBef>
                <a:spcPts val="0"/>
              </a:spcBef>
            </a:pPr>
            <a:r>
              <a:rPr lang="en-IE"/>
              <a:t>Good Practices for Security and Storage of Ammunition</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91"/>
        <p:cNvGrpSpPr/>
        <p:nvPr/>
      </p:nvGrpSpPr>
      <p:grpSpPr>
        <a:xfrm>
          <a:off x="0" y="0"/>
          <a:ext cx="0" cy="0"/>
          <a:chOff x="0" y="0"/>
          <a:chExt cx="0" cy="0"/>
        </a:xfrm>
      </p:grpSpPr>
      <p:sp>
        <p:nvSpPr>
          <p:cNvPr id="392" name="Google Shape;392;p42"/>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IE"/>
              <a:t>Definitions: </a:t>
            </a:r>
            <a:br>
              <a:rPr lang="en-IE"/>
            </a:br>
            <a:r>
              <a:rPr lang="en-IE"/>
              <a:t>Ban and Constraints</a:t>
            </a:r>
            <a:endParaRPr/>
          </a:p>
        </p:txBody>
      </p:sp>
      <p:sp>
        <p:nvSpPr>
          <p:cNvPr id="393" name="Google Shape;393;p42"/>
          <p:cNvSpPr txBox="1">
            <a:spLocks noGrp="1"/>
          </p:cNvSpPr>
          <p:nvPr>
            <p:ph type="body" idx="1"/>
          </p:nvPr>
        </p:nvSpPr>
        <p:spPr>
          <a:xfrm>
            <a:off x="2153842" y="1581662"/>
            <a:ext cx="7886699" cy="4911212"/>
          </a:xfrm>
          <a:prstGeom prst="rect">
            <a:avLst/>
          </a:prstGeom>
          <a:noFill/>
          <a:ln>
            <a:noFill/>
          </a:ln>
        </p:spPr>
        <p:txBody>
          <a:bodyPr spcFirstLastPara="1" wrap="square" lIns="91425" tIns="45700" rIns="91425" bIns="45700" anchor="t" anchorCtr="0">
            <a:noAutofit/>
          </a:bodyPr>
          <a:lstStyle/>
          <a:p>
            <a:pPr marL="0" indent="0">
              <a:spcBef>
                <a:spcPts val="0"/>
              </a:spcBef>
              <a:buNone/>
            </a:pPr>
            <a:r>
              <a:rPr lang="en-IE" b="1"/>
              <a:t>Ban</a:t>
            </a:r>
            <a:endParaRPr lang="en-IE" sz="3200" b="1" i="1"/>
          </a:p>
          <a:p>
            <a:pPr marL="0" indent="0">
              <a:spcBef>
                <a:spcPts val="0"/>
              </a:spcBef>
              <a:buNone/>
            </a:pPr>
            <a:r>
              <a:rPr lang="en-IE" sz="3200" b="1" i="1"/>
              <a:t>“</a:t>
            </a:r>
            <a:r>
              <a:rPr lang="en-IE" sz="3200" i="1"/>
              <a:t>a moratorium placed on the issue and use of ammunition, usually pending technical investigation</a:t>
            </a:r>
            <a:r>
              <a:rPr lang="en-IE" sz="3200"/>
              <a:t>.”</a:t>
            </a:r>
            <a:endParaRPr/>
          </a:p>
          <a:p>
            <a:pPr marL="0" indent="0">
              <a:buNone/>
            </a:pPr>
            <a:endParaRPr lang="en-IE" b="1"/>
          </a:p>
          <a:p>
            <a:pPr marL="0" indent="0">
              <a:buNone/>
            </a:pPr>
            <a:r>
              <a:rPr lang="en-IE" b="1"/>
              <a:t>Constraint</a:t>
            </a:r>
            <a:endParaRPr lang="en-IE" sz="3200" i="1"/>
          </a:p>
          <a:p>
            <a:pPr marL="0" indent="0">
              <a:buNone/>
            </a:pPr>
            <a:r>
              <a:rPr lang="en-IE" sz="3200" i="1"/>
              <a:t>“the imposition of a limitation or restriction in the use, transportation, carriage, issue, storage or inspection of a munition</a:t>
            </a:r>
            <a:r>
              <a:rPr lang="en-IE" sz="3200"/>
              <a:t>.”</a:t>
            </a:r>
            <a:endParaRPr/>
          </a:p>
          <a:p>
            <a:pPr marL="457200" lvl="1" indent="0">
              <a:buNone/>
            </a:pPr>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Google Shape;399;p43"/>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IE"/>
              <a:t>Rationale for a Ban</a:t>
            </a:r>
            <a:endParaRPr/>
          </a:p>
        </p:txBody>
      </p:sp>
      <p:sp>
        <p:nvSpPr>
          <p:cNvPr id="400" name="Google Shape;400;p43"/>
          <p:cNvSpPr txBox="1">
            <a:spLocks noGrp="1"/>
          </p:cNvSpPr>
          <p:nvPr>
            <p:ph type="body" idx="1"/>
          </p:nvPr>
        </p:nvSpPr>
        <p:spPr>
          <a:xfrm>
            <a:off x="2153842" y="1408671"/>
            <a:ext cx="7886699" cy="4780993"/>
          </a:xfrm>
          <a:prstGeom prst="rect">
            <a:avLst/>
          </a:prstGeom>
          <a:noFill/>
          <a:ln>
            <a:noFill/>
          </a:ln>
        </p:spPr>
        <p:txBody>
          <a:bodyPr spcFirstLastPara="1" wrap="square" lIns="91425" tIns="45700" rIns="91425" bIns="45700" anchor="t" anchorCtr="0">
            <a:noAutofit/>
          </a:bodyPr>
          <a:lstStyle/>
          <a:p>
            <a:pPr marL="0" indent="0">
              <a:spcBef>
                <a:spcPts val="0"/>
              </a:spcBef>
              <a:buSzPts val="2400"/>
              <a:buNone/>
            </a:pPr>
            <a:r>
              <a:rPr lang="en-IE" sz="2400"/>
              <a:t>A ban should be imposed to prevent the issue or use of conventional ammunition under the following circumstances: </a:t>
            </a:r>
            <a:endParaRPr/>
          </a:p>
          <a:p>
            <a:pPr marL="357188" indent="-357188">
              <a:buSzPts val="2400"/>
            </a:pPr>
            <a:r>
              <a:rPr lang="en-IE" sz="2400"/>
              <a:t>When it is suspected of being the cause of an ammunition accident, irrespective of whether death or injury has been caused; </a:t>
            </a:r>
            <a:endParaRPr/>
          </a:p>
          <a:p>
            <a:pPr marL="357188" indent="-357188">
              <a:buSzPts val="2400"/>
            </a:pPr>
            <a:r>
              <a:rPr lang="en-IE" sz="2400"/>
              <a:t>When there have been excessive performance failures; </a:t>
            </a:r>
            <a:endParaRPr/>
          </a:p>
          <a:p>
            <a:pPr marL="357188" indent="-357188">
              <a:buSzPts val="2400"/>
            </a:pPr>
            <a:r>
              <a:rPr lang="en-IE" sz="2400"/>
              <a:t>When a defect, which could compromise safety, has been discovered; or </a:t>
            </a:r>
            <a:endParaRPr/>
          </a:p>
          <a:p>
            <a:pPr marL="357188" indent="-357188">
              <a:buSzPts val="2400"/>
            </a:pPr>
            <a:r>
              <a:rPr lang="en-IE" sz="2400"/>
              <a:t>When the ammunition is to be withdrawn at the end of its serviceable life. </a:t>
            </a:r>
            <a:endParaRPr/>
          </a:p>
          <a:p>
            <a:pPr marL="457200" lvl="1" indent="0">
              <a:buNone/>
            </a:pPr>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Google Shape;406;p44"/>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IE"/>
              <a:t>Action on notification of a Ban</a:t>
            </a:r>
            <a:endParaRPr/>
          </a:p>
        </p:txBody>
      </p:sp>
      <p:sp>
        <p:nvSpPr>
          <p:cNvPr id="407" name="Google Shape;407;p44"/>
          <p:cNvSpPr txBox="1">
            <a:spLocks noGrp="1"/>
          </p:cNvSpPr>
          <p:nvPr>
            <p:ph type="body" idx="1"/>
          </p:nvPr>
        </p:nvSpPr>
        <p:spPr>
          <a:xfrm>
            <a:off x="2151460" y="1585690"/>
            <a:ext cx="7886699" cy="4294485"/>
          </a:xfrm>
          <a:prstGeom prst="rect">
            <a:avLst/>
          </a:prstGeom>
          <a:noFill/>
          <a:ln>
            <a:noFill/>
          </a:ln>
        </p:spPr>
        <p:txBody>
          <a:bodyPr spcFirstLastPara="1" wrap="square" lIns="91425" tIns="45700" rIns="91425" bIns="45700" anchor="t" anchorCtr="0">
            <a:noAutofit/>
          </a:bodyPr>
          <a:lstStyle/>
          <a:p>
            <a:pPr>
              <a:spcBef>
                <a:spcPts val="0"/>
              </a:spcBef>
              <a:buSzPts val="2400"/>
              <a:buFont typeface="Arial"/>
              <a:buAutoNum type="arabicPeriod"/>
            </a:pPr>
            <a:r>
              <a:rPr lang="en-IE" sz="2400"/>
              <a:t>Mark the ammunition packaging or container with the following information: </a:t>
            </a:r>
            <a:endParaRPr sz="1600"/>
          </a:p>
          <a:p>
            <a:pPr marL="1200150" lvl="1" indent="-742950">
              <a:buSzPts val="2400"/>
              <a:buFont typeface="Arial"/>
              <a:buAutoNum type="alphaLcParenR"/>
            </a:pPr>
            <a:r>
              <a:rPr lang="en-IE" sz="2400"/>
              <a:t>‘NOT FOR ISSUE OR USE’</a:t>
            </a:r>
            <a:endParaRPr sz="1600"/>
          </a:p>
          <a:p>
            <a:pPr marL="1200150" lvl="1" indent="-742950">
              <a:buSzPts val="2400"/>
              <a:buFont typeface="Arial"/>
              <a:buAutoNum type="alphaLcParenR"/>
            </a:pPr>
            <a:r>
              <a:rPr lang="en-IE" sz="2400"/>
              <a:t>the ban serial number</a:t>
            </a:r>
            <a:endParaRPr sz="1600"/>
          </a:p>
          <a:p>
            <a:pPr marL="1200150" lvl="1" indent="-742950">
              <a:buSzPts val="2400"/>
              <a:buFont typeface="Arial"/>
              <a:buAutoNum type="alphaLcParenR"/>
            </a:pPr>
            <a:r>
              <a:rPr lang="en-IE" sz="2400"/>
              <a:t>any special instructions received with the ban.</a:t>
            </a:r>
            <a:endParaRPr/>
          </a:p>
          <a:p>
            <a:pPr marL="457200" lvl="1" indent="0">
              <a:buSzPts val="2400"/>
              <a:buNone/>
            </a:pPr>
            <a:r>
              <a:rPr lang="en-IE" sz="2400"/>
              <a:t> </a:t>
            </a:r>
            <a:endParaRPr sz="1600"/>
          </a:p>
          <a:p>
            <a:pPr>
              <a:buSzPts val="2400"/>
              <a:buFont typeface="Arial"/>
              <a:buAutoNum type="arabicPeriod"/>
            </a:pPr>
            <a:r>
              <a:rPr lang="en-IE" sz="2400"/>
              <a:t>Enter the details of the ban in the user’s ammunition account</a:t>
            </a:r>
            <a:endParaRPr lang="en-IE"/>
          </a:p>
          <a:p>
            <a:pPr>
              <a:buSzPts val="2400"/>
              <a:buFont typeface="Arial"/>
              <a:buAutoNum type="arabicPeriod"/>
            </a:pPr>
            <a:endParaRPr lang="en-IE" sz="2400"/>
          </a:p>
          <a:p>
            <a:pPr>
              <a:buSzPts val="2400"/>
              <a:buFont typeface="Arial"/>
              <a:buAutoNum type="arabicPeriod"/>
            </a:pPr>
            <a:r>
              <a:rPr lang="en-IE" sz="2400"/>
              <a:t>If instructed to do so, arrange for the ammunition to be transported to the designated ammunition demilitarisation or destruction organisation.</a:t>
            </a:r>
            <a:endParaRPr sz="1600"/>
          </a:p>
          <a:p>
            <a:pPr marL="457200" lvl="1" indent="0">
              <a:buNone/>
            </a:pPr>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sp>
        <p:nvSpPr>
          <p:cNvPr id="413" name="Google Shape;413;p45"/>
          <p:cNvSpPr txBox="1">
            <a:spLocks noGrp="1"/>
          </p:cNvSpPr>
          <p:nvPr>
            <p:ph type="title"/>
          </p:nvPr>
        </p:nvSpPr>
        <p:spPr>
          <a:xfrm>
            <a:off x="2153841" y="402450"/>
            <a:ext cx="7886700" cy="1325563"/>
          </a:xfrm>
          <a:prstGeom prst="rect">
            <a:avLst/>
          </a:prstGeom>
          <a:noFill/>
          <a:ln>
            <a:noFill/>
          </a:ln>
        </p:spPr>
        <p:txBody>
          <a:bodyPr spcFirstLastPara="1" wrap="square" lIns="91425" tIns="45700" rIns="91425" bIns="45700" anchor="t" anchorCtr="0">
            <a:noAutofit/>
          </a:bodyPr>
          <a:lstStyle/>
          <a:p>
            <a:pPr algn="ctr"/>
            <a:r>
              <a:rPr lang="en-IE"/>
              <a:t>Rationale for a Constraint</a:t>
            </a:r>
            <a:endParaRPr/>
          </a:p>
        </p:txBody>
      </p:sp>
      <p:sp>
        <p:nvSpPr>
          <p:cNvPr id="414" name="Google Shape;414;p45"/>
          <p:cNvSpPr txBox="1">
            <a:spLocks noGrp="1"/>
          </p:cNvSpPr>
          <p:nvPr>
            <p:ph type="body" idx="1"/>
          </p:nvPr>
        </p:nvSpPr>
        <p:spPr>
          <a:xfrm>
            <a:off x="2153842" y="1895179"/>
            <a:ext cx="7886699" cy="4294485"/>
          </a:xfrm>
          <a:prstGeom prst="rect">
            <a:avLst/>
          </a:prstGeom>
          <a:noFill/>
          <a:ln>
            <a:noFill/>
          </a:ln>
        </p:spPr>
        <p:txBody>
          <a:bodyPr spcFirstLastPara="1" wrap="square" lIns="91425" tIns="45700" rIns="91425" bIns="45700" anchor="t" anchorCtr="0">
            <a:noAutofit/>
          </a:bodyPr>
          <a:lstStyle/>
          <a:p>
            <a:pPr marL="228600" indent="-228600">
              <a:spcBef>
                <a:spcPts val="0"/>
              </a:spcBef>
              <a:buSzPts val="2800"/>
            </a:pPr>
            <a:r>
              <a:rPr lang="en-IE" sz="2800"/>
              <a:t>Constraints are the imposition of a limitation or restriction in the use, transportation, carriage, issue, storage or inspection of munitions.</a:t>
            </a:r>
            <a:br>
              <a:rPr lang="en-IE" sz="2800"/>
            </a:br>
            <a:endParaRPr sz="2800"/>
          </a:p>
          <a:p>
            <a:pPr marL="228600" indent="-228600">
              <a:buSzPts val="2800"/>
            </a:pPr>
            <a:r>
              <a:rPr lang="en-IE" sz="2800"/>
              <a:t>These may include:</a:t>
            </a:r>
            <a:endParaRPr/>
          </a:p>
          <a:p>
            <a:pPr marL="685800" lvl="1" indent="-228600">
              <a:buSzPts val="2400"/>
            </a:pPr>
            <a:r>
              <a:rPr lang="en-IE" sz="2400"/>
              <a:t>storage temperatures to be adhered to</a:t>
            </a:r>
            <a:endParaRPr/>
          </a:p>
          <a:p>
            <a:pPr marL="685800" lvl="1" indent="-228600">
              <a:buSzPts val="2400"/>
            </a:pPr>
            <a:r>
              <a:rPr lang="en-IE" sz="2400"/>
              <a:t>special handling requirements; </a:t>
            </a:r>
            <a:endParaRPr/>
          </a:p>
          <a:p>
            <a:pPr marL="685800" lvl="1" indent="-228600">
              <a:buSzPts val="2400"/>
            </a:pPr>
            <a:r>
              <a:rPr lang="en-IE" sz="2400"/>
              <a:t>a decision that ammunition is for training use only</a:t>
            </a:r>
            <a:endParaRPr/>
          </a:p>
          <a:p>
            <a:pPr marL="685800" lvl="1" indent="-228600">
              <a:buSzPts val="2400"/>
            </a:pPr>
            <a:r>
              <a:rPr lang="en-IE" sz="2400"/>
              <a:t>a change of shelf-life parameters. </a:t>
            </a:r>
            <a:endParaRPr/>
          </a:p>
          <a:p>
            <a:pPr marL="228600" indent="0">
              <a:buNone/>
            </a:pPr>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sp>
        <p:nvSpPr>
          <p:cNvPr id="420" name="Google Shape;420;p46"/>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IE"/>
              <a:t>Action on notification of a Constraint</a:t>
            </a:r>
            <a:endParaRPr/>
          </a:p>
        </p:txBody>
      </p:sp>
      <p:sp>
        <p:nvSpPr>
          <p:cNvPr id="421" name="Google Shape;421;p46"/>
          <p:cNvSpPr txBox="1">
            <a:spLocks noGrp="1"/>
          </p:cNvSpPr>
          <p:nvPr>
            <p:ph type="body" idx="1"/>
          </p:nvPr>
        </p:nvSpPr>
        <p:spPr>
          <a:xfrm>
            <a:off x="2153842" y="1895179"/>
            <a:ext cx="7886699" cy="4294485"/>
          </a:xfrm>
          <a:prstGeom prst="rect">
            <a:avLst/>
          </a:prstGeom>
          <a:noFill/>
          <a:ln>
            <a:noFill/>
          </a:ln>
        </p:spPr>
        <p:txBody>
          <a:bodyPr spcFirstLastPara="1" wrap="square" lIns="91425" tIns="45700" rIns="91425" bIns="45700" anchor="t" anchorCtr="0">
            <a:noAutofit/>
          </a:bodyPr>
          <a:lstStyle/>
          <a:p>
            <a:pPr marL="357188" indent="-357188">
              <a:spcBef>
                <a:spcPts val="0"/>
              </a:spcBef>
              <a:buSzPts val="2800"/>
              <a:buFont typeface="Arial" panose="020B0604020202020204" pitchFamily="34" charset="0"/>
              <a:buChar char="•"/>
            </a:pPr>
            <a:r>
              <a:rPr lang="en-IE" sz="2800"/>
              <a:t>Mark the ammunition packaging or container with the following information: </a:t>
            </a:r>
            <a:endParaRPr/>
          </a:p>
          <a:p>
            <a:pPr marL="714375" lvl="1" indent="-357188">
              <a:buSzPts val="2800"/>
              <a:buFont typeface="Courier New" panose="02070309020205020404" pitchFamily="49" charset="0"/>
              <a:buChar char="o"/>
            </a:pPr>
            <a:r>
              <a:rPr lang="en-IE" sz="2800"/>
              <a:t>the constraint serial number</a:t>
            </a:r>
            <a:endParaRPr/>
          </a:p>
          <a:p>
            <a:pPr marL="714375" lvl="1" indent="-357188">
              <a:buSzPts val="2800"/>
              <a:buFont typeface="Courier New" panose="02070309020205020404" pitchFamily="49" charset="0"/>
              <a:buChar char="o"/>
            </a:pPr>
            <a:r>
              <a:rPr lang="en-IE" sz="2800"/>
              <a:t>details of the constraint. </a:t>
            </a:r>
            <a:endParaRPr/>
          </a:p>
          <a:p>
            <a:pPr marL="971550" lvl="1" indent="-336550">
              <a:buSzPts val="2800"/>
              <a:buNone/>
            </a:pPr>
            <a:endParaRPr sz="2800"/>
          </a:p>
          <a:p>
            <a:pPr marL="357188" indent="-357188">
              <a:buSzPts val="2800"/>
            </a:pPr>
            <a:r>
              <a:rPr lang="en-IE" sz="2800"/>
              <a:t>Enter the details of the constraint in the user’s ammunition account. </a:t>
            </a:r>
            <a:endParaRPr/>
          </a:p>
          <a:p>
            <a:pPr marL="457200" lvl="1" indent="0">
              <a:buNone/>
            </a:pPr>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26"/>
        <p:cNvGrpSpPr/>
        <p:nvPr/>
      </p:nvGrpSpPr>
      <p:grpSpPr>
        <a:xfrm>
          <a:off x="0" y="0"/>
          <a:ext cx="0" cy="0"/>
          <a:chOff x="0" y="0"/>
          <a:chExt cx="0" cy="0"/>
        </a:xfrm>
      </p:grpSpPr>
      <p:sp>
        <p:nvSpPr>
          <p:cNvPr id="427" name="Google Shape;427;p47"/>
          <p:cNvSpPr txBox="1">
            <a:spLocks noGrp="1"/>
          </p:cNvSpPr>
          <p:nvPr>
            <p:ph type="body" idx="1"/>
          </p:nvPr>
        </p:nvSpPr>
        <p:spPr>
          <a:xfrm>
            <a:off x="2944814" y="1865871"/>
            <a:ext cx="4300537" cy="1203333"/>
          </a:xfrm>
          <a:prstGeom prst="rect">
            <a:avLst/>
          </a:prstGeom>
          <a:noFill/>
          <a:ln>
            <a:noFill/>
          </a:ln>
        </p:spPr>
        <p:txBody>
          <a:bodyPr spcFirstLastPara="1" wrap="square" lIns="91425" tIns="45700" rIns="91425" bIns="45700" anchor="t" anchorCtr="0">
            <a:noAutofit/>
          </a:bodyPr>
          <a:lstStyle/>
          <a:p>
            <a:pPr marL="0" indent="0">
              <a:spcBef>
                <a:spcPts val="0"/>
              </a:spcBef>
            </a:pPr>
            <a:r>
              <a:rPr lang="en-IE"/>
              <a:t>Participant Exercise</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sp>
        <p:nvSpPr>
          <p:cNvPr id="433" name="Google Shape;433;p48"/>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US"/>
              <a:t>Exercise</a:t>
            </a:r>
          </a:p>
        </p:txBody>
      </p:sp>
      <p:sp>
        <p:nvSpPr>
          <p:cNvPr id="434" name="Google Shape;434;p48"/>
          <p:cNvSpPr txBox="1">
            <a:spLocks noGrp="1"/>
          </p:cNvSpPr>
          <p:nvPr>
            <p:ph type="body" idx="1"/>
          </p:nvPr>
        </p:nvSpPr>
        <p:spPr>
          <a:xfrm>
            <a:off x="2152651" y="1437979"/>
            <a:ext cx="7886699" cy="4294485"/>
          </a:xfrm>
          <a:prstGeom prst="rect">
            <a:avLst/>
          </a:prstGeom>
          <a:noFill/>
          <a:ln>
            <a:noFill/>
          </a:ln>
        </p:spPr>
        <p:txBody>
          <a:bodyPr spcFirstLastPara="1" wrap="square" lIns="91425" tIns="45700" rIns="91425" bIns="45700" anchor="t" anchorCtr="0">
            <a:noAutofit/>
          </a:bodyPr>
          <a:lstStyle/>
          <a:p>
            <a:pPr marL="228600" indent="-228600">
              <a:spcBef>
                <a:spcPts val="0"/>
              </a:spcBef>
              <a:buSzPct val="120000"/>
            </a:pPr>
            <a:r>
              <a:rPr lang="en-IE" sz="2400"/>
              <a:t>Using the ESH Inspection Checklist (both types) as a guide, make comments on the following images:</a:t>
            </a:r>
          </a:p>
          <a:p>
            <a:pPr marL="228600" indent="-228600">
              <a:spcBef>
                <a:spcPts val="0"/>
              </a:spcBef>
              <a:buSzPct val="120000"/>
            </a:pPr>
            <a:r>
              <a:rPr lang="en-IE" sz="2400"/>
              <a:t>Include comments on:</a:t>
            </a:r>
          </a:p>
          <a:p>
            <a:pPr lvl="1">
              <a:spcBef>
                <a:spcPts val="0"/>
              </a:spcBef>
              <a:buSzPct val="120000"/>
              <a:buFont typeface="Courier New" panose="02070309020205020404" pitchFamily="49" charset="0"/>
              <a:buChar char="o"/>
            </a:pPr>
            <a:r>
              <a:rPr lang="en-IE" sz="2400"/>
              <a:t>Type and condition of storage containers/buildings</a:t>
            </a:r>
          </a:p>
          <a:p>
            <a:pPr lvl="1">
              <a:spcBef>
                <a:spcPts val="0"/>
              </a:spcBef>
              <a:buSzPct val="120000"/>
              <a:buFont typeface="Courier New" panose="02070309020205020404" pitchFamily="49" charset="0"/>
              <a:buChar char="o"/>
            </a:pPr>
            <a:r>
              <a:rPr lang="en-IE" sz="2400"/>
              <a:t>Firefighting capability and signage</a:t>
            </a:r>
          </a:p>
          <a:p>
            <a:pPr lvl="1">
              <a:spcBef>
                <a:spcPts val="0"/>
              </a:spcBef>
              <a:buSzPct val="120000"/>
              <a:buFont typeface="Courier New" panose="02070309020205020404" pitchFamily="49" charset="0"/>
              <a:buChar char="o"/>
            </a:pPr>
            <a:r>
              <a:rPr lang="en-IE" sz="2400"/>
              <a:t>Hazards identified in the area</a:t>
            </a:r>
          </a:p>
          <a:p>
            <a:pPr lvl="1">
              <a:spcBef>
                <a:spcPts val="0"/>
              </a:spcBef>
              <a:buSzPct val="120000"/>
              <a:buFont typeface="Courier New" panose="02070309020205020404" pitchFamily="49" charset="0"/>
              <a:buChar char="o"/>
            </a:pPr>
            <a:r>
              <a:rPr lang="en-IE" sz="2400"/>
              <a:t>The storage of ammunition within the stores</a:t>
            </a:r>
          </a:p>
          <a:p>
            <a:pPr lvl="1">
              <a:spcBef>
                <a:spcPts val="0"/>
              </a:spcBef>
              <a:buSzPct val="120000"/>
              <a:buFont typeface="Courier New" panose="02070309020205020404" pitchFamily="49" charset="0"/>
              <a:buChar char="o"/>
            </a:pPr>
            <a:r>
              <a:rPr lang="en-IE" sz="2400"/>
              <a:t>Access and physical security of the storage area</a:t>
            </a:r>
          </a:p>
          <a:p>
            <a:pPr lvl="1">
              <a:spcBef>
                <a:spcPts val="0"/>
              </a:spcBef>
              <a:buSzPct val="120000"/>
              <a:buFont typeface="Courier New" panose="02070309020205020404" pitchFamily="49" charset="0"/>
              <a:buChar char="o"/>
            </a:pPr>
            <a:r>
              <a:rPr lang="en-IE" sz="2400"/>
              <a:t>Condition of barricades</a:t>
            </a:r>
          </a:p>
          <a:p>
            <a:pPr lvl="1">
              <a:spcBef>
                <a:spcPts val="0"/>
              </a:spcBef>
              <a:buSzPct val="120000"/>
              <a:buFont typeface="Courier New" panose="02070309020205020404" pitchFamily="49" charset="0"/>
              <a:buChar char="o"/>
            </a:pPr>
            <a:r>
              <a:rPr lang="en-IE" sz="2400"/>
              <a:t>Cleanliness and health &amp; safety management</a:t>
            </a:r>
          </a:p>
          <a:p>
            <a:pPr marL="685800" lvl="1" indent="-228600">
              <a:spcBef>
                <a:spcPts val="0"/>
              </a:spcBef>
              <a:buSzPct val="120000"/>
            </a:pPr>
            <a:endParaRPr lang="en-IE" sz="2400"/>
          </a:p>
          <a:p>
            <a:pPr marL="228600" indent="-228600">
              <a:spcBef>
                <a:spcPts val="0"/>
              </a:spcBef>
              <a:buSzPct val="120000"/>
            </a:pPr>
            <a:r>
              <a:rPr lang="en-IE" sz="2400"/>
              <a:t>Be prepared to back brief to the class on your findings</a:t>
            </a:r>
          </a:p>
          <a:p>
            <a:pPr marL="685800" lvl="1" indent="-228600">
              <a:spcBef>
                <a:spcPts val="0"/>
              </a:spcBef>
            </a:pPr>
            <a:endParaRPr lang="en-IE" sz="1800"/>
          </a:p>
          <a:p>
            <a:pPr marL="685800" lvl="1" indent="-228600">
              <a:spcBef>
                <a:spcPts val="0"/>
              </a:spcBef>
            </a:pPr>
            <a:endParaRPr lang="en-IE" sz="1800"/>
          </a:p>
          <a:p>
            <a:pPr marL="685800" lvl="1" indent="-228600">
              <a:spcBef>
                <a:spcPts val="0"/>
              </a:spcBef>
            </a:pPr>
            <a:endParaRPr lang="en-IE">
              <a:highlight>
                <a:srgbClr val="FFFF00"/>
              </a:highlight>
            </a:endParaRPr>
          </a:p>
          <a:p>
            <a:pPr marL="685800" lvl="1" indent="-228600">
              <a:spcBef>
                <a:spcPts val="0"/>
              </a:spcBef>
            </a:pPr>
            <a:endParaRPr lang="en-IE">
              <a:highlight>
                <a:srgbClr val="FFFF00"/>
              </a:highlight>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1" name="Google Shape;71;p3"/>
          <p:cNvSpPr txBox="1">
            <a:spLocks noGrp="1"/>
          </p:cNvSpPr>
          <p:nvPr>
            <p:ph type="title"/>
          </p:nvPr>
        </p:nvSpPr>
        <p:spPr>
          <a:xfrm>
            <a:off x="2290412" y="712269"/>
            <a:ext cx="2738936" cy="5502264"/>
          </a:xfrm>
          <a:prstGeom prst="rect">
            <a:avLst/>
          </a:prstGeom>
          <a:noFill/>
          <a:ln>
            <a:noFill/>
          </a:ln>
        </p:spPr>
        <p:txBody>
          <a:bodyPr spcFirstLastPara="1" wrap="square" lIns="91425" tIns="45700" rIns="91425" bIns="45700" anchor="ctr" anchorCtr="0">
            <a:noAutofit/>
          </a:bodyPr>
          <a:lstStyle/>
          <a:p>
            <a:pPr>
              <a:buClr>
                <a:srgbClr val="FFFFFF"/>
              </a:buClr>
            </a:pPr>
            <a:r>
              <a:rPr lang="en-IE">
                <a:solidFill>
                  <a:srgbClr val="FFFFFF"/>
                </a:solidFill>
              </a:rPr>
              <a:t>Lesson overview</a:t>
            </a:r>
            <a:endParaRPr/>
          </a:p>
        </p:txBody>
      </p:sp>
      <p:graphicFrame>
        <p:nvGraphicFramePr>
          <p:cNvPr id="2" name="Diagram 1">
            <a:extLst>
              <a:ext uri="{FF2B5EF4-FFF2-40B4-BE49-F238E27FC236}">
                <a16:creationId xmlns:a16="http://schemas.microsoft.com/office/drawing/2014/main" id="{B1D00553-121F-3747-AB9A-F55292CA1C78}"/>
              </a:ext>
            </a:extLst>
          </p:cNvPr>
          <p:cNvGraphicFramePr/>
          <p:nvPr/>
        </p:nvGraphicFramePr>
        <p:xfrm>
          <a:off x="5624668" y="233082"/>
          <a:ext cx="4818249" cy="6400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4647195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sp>
        <p:nvSpPr>
          <p:cNvPr id="440" name="Google Shape;440;p49"/>
          <p:cNvSpPr txBox="1">
            <a:spLocks noGrp="1"/>
          </p:cNvSpPr>
          <p:nvPr>
            <p:ph type="body" idx="1"/>
          </p:nvPr>
        </p:nvSpPr>
        <p:spPr>
          <a:xfrm>
            <a:off x="2438669" y="382562"/>
            <a:ext cx="2187575" cy="2083237"/>
          </a:xfrm>
          <a:prstGeom prst="rect">
            <a:avLst/>
          </a:prstGeom>
          <a:noFill/>
          <a:ln>
            <a:noFill/>
          </a:ln>
        </p:spPr>
        <p:txBody>
          <a:bodyPr spcFirstLastPara="1" wrap="square" lIns="91425" tIns="45700" rIns="91425" bIns="45700" anchor="t" anchorCtr="0">
            <a:noAutofit/>
          </a:bodyPr>
          <a:lstStyle/>
          <a:p>
            <a:pPr marL="0" indent="0">
              <a:spcBef>
                <a:spcPts val="0"/>
              </a:spcBef>
              <a:buClr>
                <a:srgbClr val="FFFFFF"/>
              </a:buClr>
            </a:pPr>
            <a:r>
              <a:rPr lang="en-IE">
                <a:solidFill>
                  <a:srgbClr val="FFFFFF"/>
                </a:solidFill>
              </a:rPr>
              <a:t>Weapons and Ammunition Management in UN Peace Operations</a:t>
            </a:r>
          </a:p>
          <a:p>
            <a:pPr marL="0" indent="0"/>
            <a:endParaRPr/>
          </a:p>
        </p:txBody>
      </p:sp>
      <p:sp>
        <p:nvSpPr>
          <p:cNvPr id="441" name="Google Shape;441;p49"/>
          <p:cNvSpPr txBox="1">
            <a:spLocks noGrp="1"/>
          </p:cNvSpPr>
          <p:nvPr>
            <p:ph type="body" idx="2"/>
          </p:nvPr>
        </p:nvSpPr>
        <p:spPr>
          <a:xfrm>
            <a:off x="4928747" y="5321301"/>
            <a:ext cx="6150417" cy="1154113"/>
          </a:xfrm>
          <a:prstGeom prst="rect">
            <a:avLst/>
          </a:prstGeom>
          <a:noFill/>
          <a:ln>
            <a:noFill/>
          </a:ln>
        </p:spPr>
        <p:txBody>
          <a:bodyPr spcFirstLastPara="1" wrap="square" lIns="91425" tIns="45700" rIns="91425" bIns="45700" anchor="t" anchorCtr="0">
            <a:noAutofit/>
          </a:bodyPr>
          <a:lstStyle/>
          <a:p>
            <a:pPr marL="0" indent="0">
              <a:spcBef>
                <a:spcPts val="0"/>
              </a:spcBef>
            </a:pPr>
            <a:r>
              <a:rPr lang="en-IE"/>
              <a:t>Look Ahead:</a:t>
            </a:r>
            <a:br>
              <a:rPr lang="en-IE"/>
            </a:br>
            <a:r>
              <a:rPr lang="en-IE"/>
              <a:t>Explosive Risk Assessment </a:t>
            </a:r>
            <a:endParaRPr/>
          </a:p>
          <a:p>
            <a:pPr marL="0" indent="0"/>
            <a:endParaRPr/>
          </a:p>
          <a:p>
            <a:pPr marL="0" indent="0"/>
            <a:endParaRPr/>
          </a:p>
          <a:p>
            <a:pPr marL="0" indent="0"/>
            <a:endParaRPr/>
          </a:p>
          <a:p>
            <a:pPr marL="0" indent="0"/>
            <a:endParaRPr/>
          </a:p>
          <a:p>
            <a:pPr marL="0" inden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8" name="Google Shape;118;p6"/>
          <p:cNvSpPr txBox="1">
            <a:spLocks noGrp="1"/>
          </p:cNvSpPr>
          <p:nvPr>
            <p:ph type="body" idx="1"/>
          </p:nvPr>
        </p:nvSpPr>
        <p:spPr>
          <a:xfrm>
            <a:off x="2153842" y="1151468"/>
            <a:ext cx="7886699" cy="5038196"/>
          </a:xfrm>
          <a:prstGeom prst="rect">
            <a:avLst/>
          </a:prstGeom>
          <a:noFill/>
          <a:ln>
            <a:noFill/>
          </a:ln>
        </p:spPr>
        <p:txBody>
          <a:bodyPr spcFirstLastPara="1" wrap="square" lIns="91425" tIns="45700" rIns="91425" bIns="45700" anchor="t" anchorCtr="0">
            <a:noAutofit/>
          </a:bodyPr>
          <a:lstStyle/>
          <a:p>
            <a:pPr marL="0" indent="0" algn="ctr">
              <a:spcBef>
                <a:spcPts val="0"/>
              </a:spcBef>
              <a:buSzPts val="4400"/>
              <a:buNone/>
            </a:pPr>
            <a:r>
              <a:rPr lang="en-IE" sz="4400"/>
              <a:t>What do you think are good Ammunition Management practices? </a:t>
            </a:r>
            <a:endParaRPr/>
          </a:p>
        </p:txBody>
      </p:sp>
      <p:pic>
        <p:nvPicPr>
          <p:cNvPr id="119" name="Google Shape;119;p6" descr="Shape&#10;&#10;Description automatically generated with low confidence"/>
          <p:cNvPicPr preferRelativeResize="0"/>
          <p:nvPr/>
        </p:nvPicPr>
        <p:blipFill rotWithShape="1">
          <a:blip r:embed="rId3">
            <a:alphaModFix/>
          </a:blip>
          <a:srcRect l="28582" t="31110" r="25090" b="31193"/>
          <a:stretch/>
        </p:blipFill>
        <p:spPr>
          <a:xfrm>
            <a:off x="4972756" y="3808998"/>
            <a:ext cx="2246488" cy="258515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7"/>
          <p:cNvSpPr txBox="1">
            <a:spLocks noGrp="1"/>
          </p:cNvSpPr>
          <p:nvPr>
            <p:ph type="body" idx="1"/>
          </p:nvPr>
        </p:nvSpPr>
        <p:spPr>
          <a:xfrm>
            <a:off x="2944814" y="1865871"/>
            <a:ext cx="4300537" cy="1203333"/>
          </a:xfrm>
          <a:prstGeom prst="rect">
            <a:avLst/>
          </a:prstGeom>
          <a:noFill/>
          <a:ln>
            <a:noFill/>
          </a:ln>
        </p:spPr>
        <p:txBody>
          <a:bodyPr spcFirstLastPara="1" wrap="square" lIns="91425" tIns="45700" rIns="91425" bIns="45700" anchor="t" anchorCtr="0">
            <a:noAutofit/>
          </a:bodyPr>
          <a:lstStyle/>
          <a:p>
            <a:pPr marL="0" indent="0">
              <a:spcBef>
                <a:spcPts val="0"/>
              </a:spcBef>
            </a:pPr>
            <a:r>
              <a:rPr lang="en-IE"/>
              <a:t>Managing Ammunition Stocks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8"/>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IE"/>
              <a:t>Lotting and Batching</a:t>
            </a:r>
            <a:br>
              <a:rPr lang="en-IE"/>
            </a:br>
            <a:r>
              <a:rPr lang="en-IE"/>
              <a:t>Why is it important?</a:t>
            </a:r>
            <a:endParaRPr/>
          </a:p>
        </p:txBody>
      </p:sp>
      <p:sp>
        <p:nvSpPr>
          <p:cNvPr id="132" name="Google Shape;132;p8"/>
          <p:cNvSpPr txBox="1">
            <a:spLocks noGrp="1"/>
          </p:cNvSpPr>
          <p:nvPr>
            <p:ph type="body" idx="1"/>
          </p:nvPr>
        </p:nvSpPr>
        <p:spPr>
          <a:xfrm>
            <a:off x="2153842" y="1895179"/>
            <a:ext cx="7886699" cy="4294485"/>
          </a:xfrm>
          <a:prstGeom prst="rect">
            <a:avLst/>
          </a:prstGeom>
          <a:noFill/>
          <a:ln>
            <a:noFill/>
          </a:ln>
        </p:spPr>
        <p:txBody>
          <a:bodyPr spcFirstLastPara="1" wrap="square" lIns="91425" tIns="45700" rIns="91425" bIns="45700" anchor="t" anchorCtr="0">
            <a:noAutofit/>
          </a:bodyPr>
          <a:lstStyle/>
          <a:p>
            <a:pPr marL="363538" indent="-363538">
              <a:spcBef>
                <a:spcPts val="0"/>
              </a:spcBef>
              <a:buSzPts val="2400"/>
            </a:pPr>
            <a:r>
              <a:rPr lang="en-IE" sz="2400"/>
              <a:t>Lotting and batching is a means by which a discrete and homogenous quantity of ammunition may be identified. </a:t>
            </a:r>
            <a:br>
              <a:rPr lang="en-IE" sz="2400"/>
            </a:br>
            <a:endParaRPr sz="2400"/>
          </a:p>
          <a:p>
            <a:pPr marL="363538" indent="-363538">
              <a:buSzPts val="2400"/>
            </a:pPr>
            <a:r>
              <a:rPr lang="en-IE" sz="2400"/>
              <a:t>It will usually have been manufactured at the same time, using the same raw materials, using the same process and may therefore be expected to provide a uniform and similar performance. </a:t>
            </a:r>
            <a:endParaRPr/>
          </a:p>
          <a:p>
            <a:pPr marL="363538" indent="-363538">
              <a:buSzPts val="2400"/>
              <a:buNone/>
            </a:pPr>
            <a:endParaRPr sz="2400"/>
          </a:p>
          <a:p>
            <a:pPr marL="363538" indent="-363538">
              <a:buSzPts val="2400"/>
            </a:pPr>
            <a:r>
              <a:rPr lang="en-IE" sz="2400"/>
              <a:t>Lotting and Batching is also important for stockpile accounting and to allow for timely and reliable identification of diversions through loss or theft. </a:t>
            </a:r>
            <a:endParaRPr/>
          </a:p>
          <a:p>
            <a:pPr marL="228600" indent="0">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10"/>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IE"/>
              <a:t>Lotting and Batching</a:t>
            </a:r>
            <a:br>
              <a:rPr lang="en-IE"/>
            </a:br>
            <a:r>
              <a:rPr lang="en-IE"/>
              <a:t>Definitions</a:t>
            </a:r>
            <a:endParaRPr/>
          </a:p>
        </p:txBody>
      </p:sp>
      <p:sp>
        <p:nvSpPr>
          <p:cNvPr id="146" name="Google Shape;146;p10"/>
          <p:cNvSpPr txBox="1">
            <a:spLocks noGrp="1"/>
          </p:cNvSpPr>
          <p:nvPr>
            <p:ph type="body" idx="1"/>
          </p:nvPr>
        </p:nvSpPr>
        <p:spPr>
          <a:xfrm>
            <a:off x="2153842" y="1648042"/>
            <a:ext cx="7886699" cy="4294485"/>
          </a:xfrm>
          <a:prstGeom prst="rect">
            <a:avLst/>
          </a:prstGeom>
          <a:noFill/>
          <a:ln>
            <a:noFill/>
          </a:ln>
        </p:spPr>
        <p:txBody>
          <a:bodyPr spcFirstLastPara="1" wrap="square" lIns="91425" tIns="45700" rIns="91425" bIns="45700" anchor="t" anchorCtr="0">
            <a:noAutofit/>
          </a:bodyPr>
          <a:lstStyle/>
          <a:p>
            <a:pPr marL="357188" indent="-357188">
              <a:spcBef>
                <a:spcPts val="0"/>
              </a:spcBef>
              <a:buSzPts val="2400"/>
            </a:pPr>
            <a:r>
              <a:rPr lang="en-IE" sz="2400"/>
              <a:t>Batch:</a:t>
            </a:r>
            <a:endParaRPr lang="en-IE"/>
          </a:p>
          <a:p>
            <a:pPr marL="228600" indent="-228600">
              <a:spcBef>
                <a:spcPts val="0"/>
              </a:spcBef>
              <a:buSzPts val="2400"/>
            </a:pPr>
            <a:endParaRPr lang="en-IE" sz="2000" i="1"/>
          </a:p>
          <a:p>
            <a:pPr marL="0" indent="0">
              <a:spcBef>
                <a:spcPts val="0"/>
              </a:spcBef>
              <a:buSzPts val="2400"/>
              <a:buNone/>
            </a:pPr>
            <a:r>
              <a:rPr lang="en-IE" sz="2000" i="1"/>
              <a:t>“a discrete quantity of ammunition which is assembled from two or more Lotted components (one of which will be the Primary Governing Component), is as homogeneous as possible and under similar conditions may be expected to give uniform performance”</a:t>
            </a:r>
          </a:p>
          <a:p>
            <a:pPr marL="0" indent="0">
              <a:spcBef>
                <a:spcPts val="0"/>
              </a:spcBef>
              <a:buSzPts val="2400"/>
              <a:buNone/>
            </a:pPr>
            <a:endParaRPr/>
          </a:p>
          <a:p>
            <a:pPr marL="357188" indent="-357188">
              <a:buSzPts val="2400"/>
            </a:pPr>
            <a:r>
              <a:rPr lang="en-IE" sz="2400"/>
              <a:t>Lot:</a:t>
            </a:r>
            <a:endParaRPr lang="en-IE"/>
          </a:p>
          <a:p>
            <a:pPr marL="228600" indent="-228600">
              <a:buSzPts val="2400"/>
            </a:pPr>
            <a:endParaRPr lang="en-IE" sz="2000" i="1"/>
          </a:p>
          <a:p>
            <a:pPr marL="0" indent="0">
              <a:buSzPts val="2400"/>
              <a:buNone/>
            </a:pPr>
            <a:r>
              <a:rPr lang="en-IE" sz="2000" i="1"/>
              <a:t>“a predetermined quantity of ammunition or components which is as homogeneous as possible and under similar conditions may be expected to give uniform performance</a:t>
            </a:r>
            <a:r>
              <a:rPr lang="en-IE" sz="2000"/>
              <a:t>. </a:t>
            </a:r>
            <a:r>
              <a:rPr lang="en-IE" sz="2000" i="1"/>
              <a:t>A Lot is normally manufactured from the same raw materials, using the same production technique and in the same production run”</a:t>
            </a:r>
            <a:endParaRPr sz="2000"/>
          </a:p>
          <a:p>
            <a:pPr marL="685800" lvl="1" indent="0">
              <a:buNone/>
            </a:pP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11"/>
          <p:cNvSpPr txBox="1">
            <a:spLocks noGrp="1"/>
          </p:cNvSpPr>
          <p:nvPr>
            <p:ph type="title"/>
          </p:nvPr>
        </p:nvSpPr>
        <p:spPr>
          <a:xfrm>
            <a:off x="2153841" y="365127"/>
            <a:ext cx="7886700" cy="1325563"/>
          </a:xfrm>
          <a:prstGeom prst="rect">
            <a:avLst/>
          </a:prstGeom>
          <a:noFill/>
          <a:ln>
            <a:noFill/>
          </a:ln>
        </p:spPr>
        <p:txBody>
          <a:bodyPr spcFirstLastPara="1" wrap="square" lIns="91425" tIns="45700" rIns="91425" bIns="45700" anchor="t" anchorCtr="0">
            <a:noAutofit/>
          </a:bodyPr>
          <a:lstStyle/>
          <a:p>
            <a:pPr algn="ctr"/>
            <a:r>
              <a:rPr lang="en-IE"/>
              <a:t>Allocation of Lot Numbers</a:t>
            </a:r>
            <a:br>
              <a:rPr lang="en-IE"/>
            </a:br>
            <a:endParaRPr/>
          </a:p>
        </p:txBody>
      </p:sp>
      <p:sp>
        <p:nvSpPr>
          <p:cNvPr id="153" name="Google Shape;153;p11"/>
          <p:cNvSpPr txBox="1">
            <a:spLocks noGrp="1"/>
          </p:cNvSpPr>
          <p:nvPr>
            <p:ph type="body" idx="1"/>
          </p:nvPr>
        </p:nvSpPr>
        <p:spPr>
          <a:xfrm>
            <a:off x="2153842" y="1243014"/>
            <a:ext cx="7886699" cy="4946650"/>
          </a:xfrm>
          <a:prstGeom prst="rect">
            <a:avLst/>
          </a:prstGeom>
          <a:noFill/>
          <a:ln>
            <a:noFill/>
          </a:ln>
        </p:spPr>
        <p:txBody>
          <a:bodyPr spcFirstLastPara="1" wrap="square" lIns="91425" tIns="45700" rIns="91425" bIns="45700" anchor="t" anchorCtr="0">
            <a:noAutofit/>
          </a:bodyPr>
          <a:lstStyle/>
          <a:p>
            <a:pPr marL="0" indent="0">
              <a:spcBef>
                <a:spcPts val="0"/>
              </a:spcBef>
              <a:buSzPts val="2800"/>
              <a:buNone/>
            </a:pPr>
            <a:r>
              <a:rPr lang="en-IE" sz="2800"/>
              <a:t>Normally issued between the manufacturer and the T/PCC</a:t>
            </a:r>
            <a:endParaRPr/>
          </a:p>
          <a:p>
            <a:pPr marL="0" indent="0">
              <a:buSzPts val="2800"/>
              <a:buNone/>
            </a:pPr>
            <a:endParaRPr sz="2800"/>
          </a:p>
          <a:p>
            <a:pPr marL="0" indent="0">
              <a:buSzPts val="1800"/>
              <a:buNone/>
            </a:pPr>
            <a:endParaRPr sz="1800"/>
          </a:p>
          <a:p>
            <a:pPr marL="685800" lvl="1" indent="0">
              <a:buNone/>
            </a:pPr>
            <a:endParaRPr/>
          </a:p>
        </p:txBody>
      </p:sp>
      <p:graphicFrame>
        <p:nvGraphicFramePr>
          <p:cNvPr id="154" name="Google Shape;154;p11"/>
          <p:cNvGraphicFramePr/>
          <p:nvPr/>
        </p:nvGraphicFramePr>
        <p:xfrm>
          <a:off x="2149059" y="2406246"/>
          <a:ext cx="7889100" cy="2980156"/>
        </p:xfrm>
        <a:graphic>
          <a:graphicData uri="http://schemas.openxmlformats.org/drawingml/2006/table">
            <a:tbl>
              <a:tblPr firstRow="1" firstCol="1" lastRow="1" lastCol="1" bandRow="1" bandCol="1">
                <a:noFill/>
              </a:tblPr>
              <a:tblGrid>
                <a:gridCol w="1274079">
                  <a:extLst>
                    <a:ext uri="{9D8B030D-6E8A-4147-A177-3AD203B41FA5}">
                      <a16:colId xmlns:a16="http://schemas.microsoft.com/office/drawing/2014/main" val="20000"/>
                    </a:ext>
                  </a:extLst>
                </a:gridCol>
                <a:gridCol w="1491176">
                  <a:extLst>
                    <a:ext uri="{9D8B030D-6E8A-4147-A177-3AD203B41FA5}">
                      <a16:colId xmlns:a16="http://schemas.microsoft.com/office/drawing/2014/main" val="20001"/>
                    </a:ext>
                  </a:extLst>
                </a:gridCol>
                <a:gridCol w="1294228">
                  <a:extLst>
                    <a:ext uri="{9D8B030D-6E8A-4147-A177-3AD203B41FA5}">
                      <a16:colId xmlns:a16="http://schemas.microsoft.com/office/drawing/2014/main" val="20002"/>
                    </a:ext>
                  </a:extLst>
                </a:gridCol>
                <a:gridCol w="1463040">
                  <a:extLst>
                    <a:ext uri="{9D8B030D-6E8A-4147-A177-3AD203B41FA5}">
                      <a16:colId xmlns:a16="http://schemas.microsoft.com/office/drawing/2014/main" val="20003"/>
                    </a:ext>
                  </a:extLst>
                </a:gridCol>
                <a:gridCol w="1195753">
                  <a:extLst>
                    <a:ext uri="{9D8B030D-6E8A-4147-A177-3AD203B41FA5}">
                      <a16:colId xmlns:a16="http://schemas.microsoft.com/office/drawing/2014/main" val="20004"/>
                    </a:ext>
                  </a:extLst>
                </a:gridCol>
                <a:gridCol w="1170824">
                  <a:extLst>
                    <a:ext uri="{9D8B030D-6E8A-4147-A177-3AD203B41FA5}">
                      <a16:colId xmlns:a16="http://schemas.microsoft.com/office/drawing/2014/main" val="20005"/>
                    </a:ext>
                  </a:extLst>
                </a:gridCol>
              </a:tblGrid>
              <a:tr h="255050">
                <a:tc>
                  <a:txBody>
                    <a:bodyPr/>
                    <a:lstStyle/>
                    <a:p>
                      <a:pPr marL="0" marR="0" lvl="0" indent="0" algn="ctr" rtl="0">
                        <a:spcBef>
                          <a:spcPts val="0"/>
                        </a:spcBef>
                        <a:spcAft>
                          <a:spcPts val="0"/>
                        </a:spcAft>
                        <a:buNone/>
                      </a:pPr>
                      <a:r>
                        <a:rPr lang="en-IE" sz="1400" u="none" strike="noStrike" cap="none">
                          <a:solidFill>
                            <a:schemeClr val="lt1"/>
                          </a:solidFill>
                          <a:latin typeface="Times New Roman"/>
                          <a:ea typeface="Times New Roman"/>
                          <a:cs typeface="Times New Roman"/>
                          <a:sym typeface="Times New Roman"/>
                        </a:rPr>
                        <a:t> </a:t>
                      </a:r>
                      <a:endParaRPr sz="1400">
                        <a:solidFill>
                          <a:schemeClr val="lt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2"/>
                    </a:solidFill>
                  </a:tcPr>
                </a:tc>
                <a:tc>
                  <a:txBody>
                    <a:bodyPr/>
                    <a:lstStyle/>
                    <a:p>
                      <a:pPr marL="177800" marR="59689" lvl="0" indent="-104140" algn="ctr" rtl="0">
                        <a:spcBef>
                          <a:spcPts val="0"/>
                        </a:spcBef>
                        <a:spcAft>
                          <a:spcPts val="0"/>
                        </a:spcAft>
                        <a:buNone/>
                      </a:pPr>
                      <a:r>
                        <a:rPr lang="en-IE" sz="1400" b="1">
                          <a:solidFill>
                            <a:schemeClr val="lt1"/>
                          </a:solidFill>
                          <a:latin typeface="Arial"/>
                          <a:ea typeface="Arial"/>
                          <a:cs typeface="Arial"/>
                          <a:sym typeface="Arial"/>
                        </a:rPr>
                        <a:t>Manufacturers Monogram</a:t>
                      </a:r>
                      <a:endParaRPr sz="1400">
                        <a:solidFill>
                          <a:schemeClr val="lt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2"/>
                    </a:solidFill>
                  </a:tcPr>
                </a:tc>
                <a:tc>
                  <a:txBody>
                    <a:bodyPr/>
                    <a:lstStyle/>
                    <a:p>
                      <a:pPr marL="68580" marR="55880" lvl="0" indent="147320" algn="ctr" rtl="0">
                        <a:spcBef>
                          <a:spcPts val="0"/>
                        </a:spcBef>
                        <a:spcAft>
                          <a:spcPts val="0"/>
                        </a:spcAft>
                        <a:buNone/>
                      </a:pPr>
                      <a:r>
                        <a:rPr lang="en-IE" sz="1400">
                          <a:solidFill>
                            <a:schemeClr val="lt1"/>
                          </a:solidFill>
                          <a:latin typeface="Arial"/>
                          <a:ea typeface="Arial"/>
                          <a:cs typeface="Arial"/>
                          <a:sym typeface="Arial"/>
                        </a:rPr>
                        <a:t>Date of Assembly or   Manufacture</a:t>
                      </a:r>
                      <a:endParaRPr sz="1400">
                        <a:solidFill>
                          <a:schemeClr val="lt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2"/>
                    </a:solidFill>
                  </a:tcPr>
                </a:tc>
                <a:tc>
                  <a:txBody>
                    <a:bodyPr/>
                    <a:lstStyle/>
                    <a:p>
                      <a:pPr marL="140335" marR="133985" lvl="0" indent="-1905" algn="ctr" rtl="0">
                        <a:spcBef>
                          <a:spcPts val="0"/>
                        </a:spcBef>
                        <a:spcAft>
                          <a:spcPts val="0"/>
                        </a:spcAft>
                        <a:buNone/>
                      </a:pPr>
                      <a:r>
                        <a:rPr lang="en-IE" sz="1400" b="1">
                          <a:solidFill>
                            <a:schemeClr val="lt1"/>
                          </a:solidFill>
                          <a:latin typeface="Arial"/>
                          <a:ea typeface="Arial"/>
                          <a:cs typeface="Arial"/>
                          <a:sym typeface="Arial"/>
                        </a:rPr>
                        <a:t>Unique Identification Number</a:t>
                      </a:r>
                      <a:endParaRPr sz="1400">
                        <a:solidFill>
                          <a:schemeClr val="lt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2"/>
                    </a:solidFill>
                  </a:tcPr>
                </a:tc>
                <a:tc>
                  <a:txBody>
                    <a:bodyPr/>
                    <a:lstStyle/>
                    <a:p>
                      <a:pPr marL="0" marR="0" lvl="0" indent="0" algn="ctr" rtl="0">
                        <a:spcBef>
                          <a:spcPts val="0"/>
                        </a:spcBef>
                        <a:spcAft>
                          <a:spcPts val="0"/>
                        </a:spcAft>
                        <a:buNone/>
                      </a:pPr>
                      <a:r>
                        <a:rPr lang="en-IE" sz="1400">
                          <a:solidFill>
                            <a:schemeClr val="lt1"/>
                          </a:solidFill>
                          <a:latin typeface="Arial"/>
                          <a:ea typeface="Arial"/>
                          <a:cs typeface="Arial"/>
                          <a:sym typeface="Arial"/>
                        </a:rPr>
                        <a:t> </a:t>
                      </a:r>
                      <a:endParaRPr sz="1400">
                        <a:solidFill>
                          <a:schemeClr val="lt1"/>
                        </a:solidFill>
                        <a:latin typeface="Arial"/>
                        <a:ea typeface="Arial"/>
                        <a:cs typeface="Arial"/>
                        <a:sym typeface="Arial"/>
                      </a:endParaRPr>
                    </a:p>
                    <a:p>
                      <a:pPr marL="323215" marR="316865" lvl="0" indent="0" algn="ctr" rtl="0">
                        <a:spcBef>
                          <a:spcPts val="5"/>
                        </a:spcBef>
                        <a:spcAft>
                          <a:spcPts val="0"/>
                        </a:spcAft>
                        <a:buNone/>
                      </a:pPr>
                      <a:r>
                        <a:rPr lang="en-IE" sz="1400" b="1">
                          <a:solidFill>
                            <a:schemeClr val="lt1"/>
                          </a:solidFill>
                          <a:latin typeface="Arial"/>
                          <a:ea typeface="Arial"/>
                          <a:cs typeface="Arial"/>
                          <a:sym typeface="Arial"/>
                        </a:rPr>
                        <a:t>Suffix</a:t>
                      </a:r>
                      <a:endParaRPr sz="1400">
                        <a:solidFill>
                          <a:schemeClr val="lt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2"/>
                    </a:solidFill>
                  </a:tcPr>
                </a:tc>
                <a:tc>
                  <a:txBody>
                    <a:bodyPr/>
                    <a:lstStyle/>
                    <a:p>
                      <a:pPr marL="0" marR="0" lvl="0" indent="0" algn="ctr" rtl="0">
                        <a:spcBef>
                          <a:spcPts val="0"/>
                        </a:spcBef>
                        <a:spcAft>
                          <a:spcPts val="0"/>
                        </a:spcAft>
                        <a:buNone/>
                      </a:pPr>
                      <a:r>
                        <a:rPr lang="en-IE" sz="1400">
                          <a:solidFill>
                            <a:schemeClr val="lt1"/>
                          </a:solidFill>
                          <a:latin typeface="Arial"/>
                          <a:ea typeface="Arial"/>
                          <a:cs typeface="Arial"/>
                          <a:sym typeface="Arial"/>
                        </a:rPr>
                        <a:t> </a:t>
                      </a:r>
                      <a:endParaRPr sz="1400">
                        <a:solidFill>
                          <a:schemeClr val="lt1"/>
                        </a:solidFill>
                        <a:latin typeface="Arial"/>
                        <a:ea typeface="Arial"/>
                        <a:cs typeface="Arial"/>
                        <a:sym typeface="Arial"/>
                      </a:endParaRPr>
                    </a:p>
                    <a:p>
                      <a:pPr marL="107950" marR="0" lvl="0" indent="0" algn="ctr" rtl="0">
                        <a:spcBef>
                          <a:spcPts val="5"/>
                        </a:spcBef>
                        <a:spcAft>
                          <a:spcPts val="0"/>
                        </a:spcAft>
                        <a:buNone/>
                      </a:pPr>
                      <a:r>
                        <a:rPr lang="en-IE" sz="1400" b="1">
                          <a:solidFill>
                            <a:schemeClr val="lt1"/>
                          </a:solidFill>
                          <a:latin typeface="Arial"/>
                          <a:ea typeface="Arial"/>
                          <a:cs typeface="Arial"/>
                          <a:sym typeface="Arial"/>
                        </a:rPr>
                        <a:t>Remarks</a:t>
                      </a:r>
                      <a:endParaRPr sz="1400">
                        <a:solidFill>
                          <a:schemeClr val="lt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2"/>
                    </a:solidFill>
                  </a:tcPr>
                </a:tc>
                <a:extLst>
                  <a:ext uri="{0D108BD9-81ED-4DB2-BD59-A6C34878D82A}">
                    <a16:rowId xmlns:a16="http://schemas.microsoft.com/office/drawing/2014/main" val="10000"/>
                  </a:ext>
                </a:extLst>
              </a:tr>
              <a:tr h="447050">
                <a:tc>
                  <a:txBody>
                    <a:bodyPr/>
                    <a:lstStyle/>
                    <a:p>
                      <a:pPr marL="67945" marR="0" lvl="0" indent="0" algn="ctr" rtl="0">
                        <a:spcBef>
                          <a:spcPts val="0"/>
                        </a:spcBef>
                        <a:spcAft>
                          <a:spcPts val="0"/>
                        </a:spcAft>
                        <a:buNone/>
                      </a:pPr>
                      <a:r>
                        <a:rPr lang="en-IE" sz="1400" b="1">
                          <a:solidFill>
                            <a:srgbClr val="000000"/>
                          </a:solidFill>
                          <a:latin typeface="Arial"/>
                          <a:ea typeface="Arial"/>
                          <a:cs typeface="Arial"/>
                          <a:sym typeface="Arial"/>
                        </a:rPr>
                        <a:t>Requirement</a:t>
                      </a:r>
                      <a:endParaRPr sz="1400">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198120" lvl="0" indent="0" algn="ctr" rtl="0">
                        <a:spcBef>
                          <a:spcPts val="0"/>
                        </a:spcBef>
                        <a:spcAft>
                          <a:spcPts val="0"/>
                        </a:spcAft>
                        <a:buClr>
                          <a:schemeClr val="dk1"/>
                        </a:buClr>
                        <a:buSzPts val="800"/>
                        <a:buFont typeface="Noto Sans Symbols"/>
                        <a:buNone/>
                      </a:pPr>
                      <a:r>
                        <a:rPr lang="en-IE" sz="1400">
                          <a:latin typeface="Arial"/>
                          <a:ea typeface="Arial"/>
                          <a:cs typeface="Arial"/>
                          <a:sym typeface="Arial"/>
                        </a:rPr>
                        <a:t>  Up to Three letters</a:t>
                      </a:r>
                      <a:endParaRPr sz="1400">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Clr>
                          <a:schemeClr val="dk1"/>
                        </a:buClr>
                        <a:buSzPts val="800"/>
                        <a:buFont typeface="Noto Sans Symbols"/>
                        <a:buNone/>
                      </a:pPr>
                      <a:r>
                        <a:rPr lang="en-IE" sz="1400">
                          <a:latin typeface="Arial"/>
                          <a:ea typeface="Arial"/>
                          <a:cs typeface="Arial"/>
                          <a:sym typeface="Arial"/>
                        </a:rPr>
                        <a:t>  In format MMYY</a:t>
                      </a:r>
                      <a:endParaRPr sz="1400">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62230" lvl="0" indent="0" algn="ctr" rtl="0">
                        <a:spcBef>
                          <a:spcPts val="0"/>
                        </a:spcBef>
                        <a:spcAft>
                          <a:spcPts val="0"/>
                        </a:spcAft>
                        <a:buClr>
                          <a:schemeClr val="dk1"/>
                        </a:buClr>
                        <a:buSzPts val="800"/>
                        <a:buFont typeface="Noto Sans Symbols"/>
                        <a:buNone/>
                      </a:pPr>
                      <a:r>
                        <a:rPr lang="en-IE" sz="1400">
                          <a:latin typeface="Arial"/>
                          <a:ea typeface="Arial"/>
                          <a:cs typeface="Arial"/>
                          <a:sym typeface="Arial"/>
                        </a:rPr>
                        <a:t>  Up to six    numerals</a:t>
                      </a:r>
                      <a:endParaRPr sz="1400">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Clr>
                          <a:schemeClr val="dk1"/>
                        </a:buClr>
                        <a:buSzPts val="800"/>
                        <a:buFont typeface="Noto Sans Symbols"/>
                        <a:buNone/>
                      </a:pPr>
                      <a:r>
                        <a:rPr lang="en-IE" sz="1400">
                          <a:latin typeface="Arial"/>
                          <a:ea typeface="Arial"/>
                          <a:cs typeface="Arial"/>
                          <a:sym typeface="Arial"/>
                        </a:rPr>
                        <a:t>  One letter</a:t>
                      </a:r>
                      <a:endParaRPr sz="1400">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IE" sz="1400">
                          <a:solidFill>
                            <a:schemeClr val="dk1"/>
                          </a:solidFill>
                          <a:latin typeface="Times New Roman"/>
                          <a:ea typeface="Times New Roman"/>
                          <a:cs typeface="Times New Roman"/>
                          <a:sym typeface="Times New Roman"/>
                        </a:rPr>
                        <a:t> </a:t>
                      </a:r>
                      <a:endParaRPr sz="1400">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431510">
                <a:tc>
                  <a:txBody>
                    <a:bodyPr/>
                    <a:lstStyle/>
                    <a:p>
                      <a:pPr marL="67945" marR="0" lvl="0" indent="0" algn="ctr" rtl="0">
                        <a:spcBef>
                          <a:spcPts val="0"/>
                        </a:spcBef>
                        <a:spcAft>
                          <a:spcPts val="0"/>
                        </a:spcAft>
                        <a:buNone/>
                      </a:pPr>
                      <a:r>
                        <a:rPr lang="en-IE" sz="1400" b="1">
                          <a:solidFill>
                            <a:srgbClr val="000000"/>
                          </a:solidFill>
                          <a:latin typeface="Arial"/>
                          <a:ea typeface="Arial"/>
                          <a:cs typeface="Arial"/>
                          <a:sym typeface="Arial"/>
                        </a:rPr>
                        <a:t>Example</a:t>
                      </a:r>
                      <a:endParaRPr sz="1400">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384175" lvl="0" indent="0" algn="ctr" rtl="0">
                        <a:spcBef>
                          <a:spcPts val="0"/>
                        </a:spcBef>
                        <a:spcAft>
                          <a:spcPts val="0"/>
                        </a:spcAft>
                        <a:buNone/>
                      </a:pPr>
                      <a:r>
                        <a:rPr lang="en-IE" sz="1400" b="1">
                          <a:latin typeface="Arial"/>
                          <a:ea typeface="Arial"/>
                          <a:cs typeface="Arial"/>
                          <a:sym typeface="Arial"/>
                        </a:rPr>
                        <a:t>HG</a:t>
                      </a:r>
                      <a:endParaRPr sz="1400">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63105" marR="455930" lvl="0" indent="0" algn="ctr" rtl="0">
                        <a:spcBef>
                          <a:spcPts val="0"/>
                        </a:spcBef>
                        <a:spcAft>
                          <a:spcPts val="0"/>
                        </a:spcAft>
                        <a:buNone/>
                      </a:pPr>
                      <a:r>
                        <a:rPr lang="en-IE" sz="1400">
                          <a:latin typeface="Arial"/>
                          <a:ea typeface="Arial"/>
                          <a:cs typeface="Arial"/>
                          <a:sym typeface="Arial"/>
                        </a:rPr>
                        <a:t>0817</a:t>
                      </a:r>
                      <a:endParaRPr sz="1400">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306070" marR="300355" lvl="0" indent="0" algn="ctr" rtl="0">
                        <a:spcBef>
                          <a:spcPts val="0"/>
                        </a:spcBef>
                        <a:spcAft>
                          <a:spcPts val="0"/>
                        </a:spcAft>
                        <a:buNone/>
                      </a:pPr>
                      <a:r>
                        <a:rPr lang="en-IE" sz="1400">
                          <a:latin typeface="Arial"/>
                          <a:ea typeface="Arial"/>
                          <a:cs typeface="Arial"/>
                          <a:sym typeface="Arial"/>
                        </a:rPr>
                        <a:t>005</a:t>
                      </a:r>
                      <a:endParaRPr sz="1400">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8255" marR="0" lvl="0" indent="0" algn="ctr" rtl="0">
                        <a:spcBef>
                          <a:spcPts val="0"/>
                        </a:spcBef>
                        <a:spcAft>
                          <a:spcPts val="0"/>
                        </a:spcAft>
                        <a:buNone/>
                      </a:pPr>
                      <a:r>
                        <a:rPr lang="en-IE" sz="1400" b="1">
                          <a:latin typeface="Arial"/>
                          <a:ea typeface="Arial"/>
                          <a:cs typeface="Arial"/>
                          <a:sym typeface="Arial"/>
                        </a:rPr>
                        <a:t>D</a:t>
                      </a:r>
                      <a:endParaRPr sz="1400">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IE" sz="1400">
                          <a:solidFill>
                            <a:schemeClr val="dk1"/>
                          </a:solidFill>
                          <a:latin typeface="Times New Roman"/>
                          <a:ea typeface="Times New Roman"/>
                          <a:cs typeface="Times New Roman"/>
                          <a:sym typeface="Times New Roman"/>
                        </a:rPr>
                        <a:t> </a:t>
                      </a:r>
                      <a:endParaRPr sz="1400">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139700">
                <a:tc>
                  <a:txBody>
                    <a:bodyPr/>
                    <a:lstStyle/>
                    <a:p>
                      <a:pPr marL="0" marR="0" lvl="0" indent="0" algn="ctr" rtl="0">
                        <a:spcBef>
                          <a:spcPts val="0"/>
                        </a:spcBef>
                        <a:spcAft>
                          <a:spcPts val="0"/>
                        </a:spcAft>
                        <a:buNone/>
                      </a:pPr>
                      <a:endParaRPr sz="1400" b="1">
                        <a:solidFill>
                          <a:srgbClr val="000000"/>
                        </a:solidFill>
                        <a:latin typeface="Arial"/>
                        <a:ea typeface="Arial"/>
                        <a:cs typeface="Arial"/>
                        <a:sym typeface="Arial"/>
                      </a:endParaRPr>
                    </a:p>
                    <a:p>
                      <a:pPr marL="0" marR="0" lvl="0" indent="0" algn="ctr" rtl="0">
                        <a:spcBef>
                          <a:spcPts val="0"/>
                        </a:spcBef>
                        <a:spcAft>
                          <a:spcPts val="0"/>
                        </a:spcAft>
                        <a:buNone/>
                      </a:pPr>
                      <a:r>
                        <a:rPr lang="en-IE" sz="1400" b="1">
                          <a:solidFill>
                            <a:srgbClr val="000000"/>
                          </a:solidFill>
                          <a:latin typeface="Arial"/>
                          <a:ea typeface="Arial"/>
                          <a:cs typeface="Arial"/>
                          <a:sym typeface="Arial"/>
                        </a:rPr>
                        <a:t>   Range</a:t>
                      </a:r>
                      <a:endParaRPr sz="1400"/>
                    </a:p>
                    <a:p>
                      <a:pPr marL="0" marR="0" lvl="0" indent="0" algn="ctr" rtl="0">
                        <a:spcBef>
                          <a:spcPts val="0"/>
                        </a:spcBef>
                        <a:spcAft>
                          <a:spcPts val="0"/>
                        </a:spcAft>
                        <a:buNone/>
                      </a:pPr>
                      <a:endParaRPr sz="1400" b="1">
                        <a:solidFill>
                          <a:srgbClr val="000000"/>
                        </a:solidFill>
                        <a:latin typeface="Arial"/>
                        <a:ea typeface="Arial"/>
                        <a:cs typeface="Arial"/>
                        <a:sym typeface="Arial"/>
                      </a:endParaRPr>
                    </a:p>
                    <a:p>
                      <a:pPr marL="0" marR="0" lvl="0" indent="0" algn="ctr" rtl="0">
                        <a:spcBef>
                          <a:spcPts val="0"/>
                        </a:spcBef>
                        <a:spcAft>
                          <a:spcPts val="0"/>
                        </a:spcAft>
                        <a:buNone/>
                      </a:pPr>
                      <a:endParaRPr sz="1400">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Clr>
                          <a:schemeClr val="dk1"/>
                        </a:buClr>
                        <a:buSzPts val="1100"/>
                        <a:buFont typeface="Arial"/>
                        <a:buNone/>
                      </a:pPr>
                      <a:r>
                        <a:rPr lang="en-IE" sz="1400">
                          <a:latin typeface="Arial"/>
                          <a:ea typeface="Arial"/>
                          <a:cs typeface="Arial"/>
                          <a:sym typeface="Arial"/>
                        </a:rPr>
                        <a:t>A to ZZZ</a:t>
                      </a:r>
                      <a:endParaRPr sz="1400">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Clr>
                          <a:schemeClr val="dk1"/>
                        </a:buClr>
                        <a:buSzPts val="1100"/>
                        <a:buFont typeface="Arial"/>
                        <a:buNone/>
                      </a:pPr>
                      <a:r>
                        <a:rPr lang="en-IE" sz="1400">
                          <a:latin typeface="Times New Roman"/>
                          <a:ea typeface="Times New Roman"/>
                          <a:cs typeface="Times New Roman"/>
                          <a:sym typeface="Times New Roman"/>
                        </a:rPr>
                        <a:t> </a:t>
                      </a:r>
                      <a:endParaRPr sz="1400">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Clr>
                          <a:schemeClr val="dk1"/>
                        </a:buClr>
                        <a:buSzPts val="800"/>
                        <a:buFont typeface="Noto Sans Symbols"/>
                        <a:buNone/>
                      </a:pPr>
                      <a:r>
                        <a:rPr lang="en-IE" sz="1400">
                          <a:latin typeface="Arial"/>
                          <a:ea typeface="Arial"/>
                          <a:cs typeface="Arial"/>
                          <a:sym typeface="Arial"/>
                        </a:rPr>
                        <a:t>000001 to</a:t>
                      </a:r>
                      <a:endParaRPr sz="1400">
                        <a:latin typeface="Arial"/>
                        <a:ea typeface="Arial"/>
                        <a:cs typeface="Arial"/>
                        <a:sym typeface="Arial"/>
                      </a:endParaRPr>
                    </a:p>
                    <a:p>
                      <a:pPr marL="109220" marR="0" lvl="0" indent="0" algn="ctr" rtl="0">
                        <a:spcBef>
                          <a:spcPts val="5"/>
                        </a:spcBef>
                        <a:spcAft>
                          <a:spcPts val="0"/>
                        </a:spcAft>
                        <a:buClr>
                          <a:schemeClr val="dk1"/>
                        </a:buClr>
                        <a:buSzPts val="1100"/>
                        <a:buFont typeface="Arial"/>
                        <a:buNone/>
                      </a:pPr>
                      <a:r>
                        <a:rPr lang="en-IE" sz="1400">
                          <a:latin typeface="Arial"/>
                          <a:ea typeface="Arial"/>
                          <a:cs typeface="Arial"/>
                          <a:sym typeface="Arial"/>
                        </a:rPr>
                        <a:t>999999</a:t>
                      </a:r>
                      <a:endParaRPr sz="1400">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135255" lvl="0" indent="0" algn="ctr" rtl="0">
                        <a:lnSpc>
                          <a:spcPct val="110000"/>
                        </a:lnSpc>
                        <a:spcBef>
                          <a:spcPts val="0"/>
                        </a:spcBef>
                        <a:spcAft>
                          <a:spcPts val="0"/>
                        </a:spcAft>
                        <a:buClr>
                          <a:schemeClr val="dk1"/>
                        </a:buClr>
                        <a:buSzPts val="800"/>
                        <a:buFont typeface="Noto Sans Symbols"/>
                        <a:buNone/>
                      </a:pPr>
                      <a:r>
                        <a:rPr lang="en-IE" sz="1400">
                          <a:latin typeface="Arial"/>
                          <a:ea typeface="Arial"/>
                          <a:cs typeface="Arial"/>
                          <a:sym typeface="Arial"/>
                        </a:rPr>
                        <a:t>A to X (Excluding B or R)</a:t>
                      </a:r>
                      <a:endParaRPr sz="1400">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65405" lvl="0" indent="0" algn="ctr" rtl="0">
                        <a:spcBef>
                          <a:spcPts val="0"/>
                        </a:spcBef>
                        <a:spcAft>
                          <a:spcPts val="0"/>
                        </a:spcAft>
                        <a:buClr>
                          <a:schemeClr val="dk1"/>
                        </a:buClr>
                        <a:buSzPts val="800"/>
                        <a:buFont typeface="Noto Sans Symbols"/>
                        <a:buNone/>
                      </a:pPr>
                      <a:r>
                        <a:rPr lang="en-IE" sz="1400" b="0">
                          <a:solidFill>
                            <a:schemeClr val="dk1"/>
                          </a:solidFill>
                          <a:latin typeface="Arial"/>
                          <a:ea typeface="Arial"/>
                          <a:cs typeface="Arial"/>
                          <a:sym typeface="Arial"/>
                        </a:rPr>
                        <a:t>B or R are uniquely used for propellant Lot numbers</a:t>
                      </a:r>
                      <a:r>
                        <a:rPr lang="en-IE" sz="1400" b="0">
                          <a:solidFill>
                            <a:schemeClr val="dk1"/>
                          </a:solidFill>
                        </a:rPr>
                        <a:t> </a:t>
                      </a:r>
                      <a:endParaRPr sz="1400" b="0">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276875">
                <a:tc>
                  <a:txBody>
                    <a:bodyPr/>
                    <a:lstStyle/>
                    <a:p>
                      <a:pPr marL="67945" marR="342265" lvl="0" indent="0" algn="ctr" rtl="0">
                        <a:lnSpc>
                          <a:spcPct val="95454"/>
                        </a:lnSpc>
                        <a:spcBef>
                          <a:spcPts val="0"/>
                        </a:spcBef>
                        <a:spcAft>
                          <a:spcPts val="0"/>
                        </a:spcAft>
                        <a:buNone/>
                      </a:pPr>
                      <a:r>
                        <a:rPr lang="en-IE" sz="1400" b="1">
                          <a:solidFill>
                            <a:srgbClr val="000000"/>
                          </a:solidFill>
                          <a:latin typeface="Arial"/>
                          <a:ea typeface="Arial"/>
                          <a:cs typeface="Arial"/>
                          <a:sym typeface="Arial"/>
                        </a:rPr>
                        <a:t>Example Lot Number</a:t>
                      </a:r>
                      <a:endParaRPr sz="1400">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gridSpan="5">
                  <a:txBody>
                    <a:bodyPr/>
                    <a:lstStyle/>
                    <a:p>
                      <a:pPr marL="1846579" marR="1840865" lvl="0" indent="0" algn="ctr" rtl="0">
                        <a:spcBef>
                          <a:spcPts val="0"/>
                        </a:spcBef>
                        <a:spcAft>
                          <a:spcPts val="0"/>
                        </a:spcAft>
                        <a:buNone/>
                      </a:pPr>
                      <a:r>
                        <a:rPr lang="en-IE" sz="1400" b="1">
                          <a:solidFill>
                            <a:schemeClr val="dk1"/>
                          </a:solidFill>
                          <a:latin typeface="Arial"/>
                          <a:ea typeface="Arial"/>
                          <a:cs typeface="Arial"/>
                          <a:sym typeface="Arial"/>
                        </a:rPr>
                        <a:t>HG 0817 005D</a:t>
                      </a:r>
                      <a:endParaRPr sz="1400">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4"/>
                  </a:ext>
                </a:extLst>
              </a:tr>
            </a:tbl>
          </a:graphicData>
        </a:graphic>
      </p:graphicFrame>
      <p:pic>
        <p:nvPicPr>
          <p:cNvPr id="2" name="Graphic 2" descr="Document with solid fill">
            <a:extLst>
              <a:ext uri="{FF2B5EF4-FFF2-40B4-BE49-F238E27FC236}">
                <a16:creationId xmlns:a16="http://schemas.microsoft.com/office/drawing/2014/main" id="{5A2C513A-7AE9-4EEE-B324-C3FBE4A3C3C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547577" y="5928343"/>
            <a:ext cx="547512" cy="547512"/>
          </a:xfrm>
          <a:prstGeom prst="rect">
            <a:avLst/>
          </a:prstGeom>
        </p:spPr>
      </p:pic>
      <p:sp>
        <p:nvSpPr>
          <p:cNvPr id="3" name="TextBox 2">
            <a:extLst>
              <a:ext uri="{FF2B5EF4-FFF2-40B4-BE49-F238E27FC236}">
                <a16:creationId xmlns:a16="http://schemas.microsoft.com/office/drawing/2014/main" id="{8D3F4A1D-EF54-4B5B-BBDD-5297E36AA431}"/>
              </a:ext>
            </a:extLst>
          </p:cNvPr>
          <p:cNvSpPr txBox="1"/>
          <p:nvPr/>
        </p:nvSpPr>
        <p:spPr>
          <a:xfrm>
            <a:off x="8350955" y="6036732"/>
            <a:ext cx="1402644"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rgbClr val="000000"/>
              </a:buClr>
            </a:pPr>
            <a:r>
              <a:rPr lang="en-US" sz="1400" kern="0">
                <a:solidFill>
                  <a:srgbClr val="000000"/>
                </a:solidFill>
                <a:latin typeface="Arial"/>
                <a:cs typeface="Arial"/>
                <a:sym typeface="Arial"/>
              </a:rPr>
              <a:t>See Handout</a:t>
            </a:r>
          </a:p>
        </p:txBody>
      </p:sp>
    </p:spTree>
  </p:cSld>
  <p:clrMapOvr>
    <a:masterClrMapping/>
  </p:clrMapOvr>
</p:sld>
</file>

<file path=ppt/theme/theme1.xml><?xml version="1.0" encoding="utf-8"?>
<a:theme xmlns:a="http://schemas.openxmlformats.org/drawingml/2006/main" name="1_Office Theme">
  <a:themeElements>
    <a:clrScheme name="Blue Warm">
      <a:dk1>
        <a:srgbClr val="000000"/>
      </a:dk1>
      <a:lt1>
        <a:srgbClr val="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52591365DD56D4D8750E674CD62EF32" ma:contentTypeVersion="22" ma:contentTypeDescription="Create a new document." ma:contentTypeScope="" ma:versionID="ec27a2a93bb6a254e48540e5054f4e50">
  <xsd:schema xmlns:xsd="http://www.w3.org/2001/XMLSchema" xmlns:xs="http://www.w3.org/2001/XMLSchema" xmlns:p="http://schemas.microsoft.com/office/2006/metadata/properties" xmlns:ns2="ffaef953-2cda-4d9d-b070-85228d2d3b5f" xmlns:ns3="756f3f7a-cc20-4157-bc78-ddc9769d8db6" xmlns:ns4="985ec44e-1bab-4c0b-9df0-6ba128686fc9" targetNamespace="http://schemas.microsoft.com/office/2006/metadata/properties" ma:root="true" ma:fieldsID="70f94bd43e4a92ff9f0423f892b53530" ns2:_="" ns3:_="" ns4:_="">
    <xsd:import namespace="ffaef953-2cda-4d9d-b070-85228d2d3b5f"/>
    <xsd:import namespace="756f3f7a-cc20-4157-bc78-ddc9769d8db6"/>
    <xsd:import namespace="985ec44e-1bab-4c0b-9df0-6ba128686fc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_x0023_"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2:_Flow_SignoffStatus" minOccurs="0"/>
                <xsd:element ref="ns2:MediaLengthInSeconds" minOccurs="0"/>
                <xsd:element ref="ns4:TaxCatchAll" minOccurs="0"/>
                <xsd:element ref="ns2:lcf76f155ced4ddcb4097134ff3c332f"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faef953-2cda-4d9d-b070-85228d2d3b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x0023_" ma:index="12" nillable="true" ma:displayName="#" ma:format="Dropdown" ma:internalName="_x0023_" ma:percentage="FALSE">
      <xsd:simpleType>
        <xsd:restriction base="dms:Number"/>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56f3f7a-cc20-4157-bc78-ddc9769d8db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5ec44e-1bab-4c0b-9df0-6ba128686fc9"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d48d4a9f-cfb2-42af-b391-1b84484739eb}" ma:internalName="TaxCatchAll" ma:showField="CatchAllData" ma:web="756f3f7a-cc20-4157-bc78-ddc9769d8db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985ec44e-1bab-4c0b-9df0-6ba128686fc9" xsi:nil="true"/>
    <lcf76f155ced4ddcb4097134ff3c332f xmlns="ffaef953-2cda-4d9d-b070-85228d2d3b5f">
      <Terms xmlns="http://schemas.microsoft.com/office/infopath/2007/PartnerControls"/>
    </lcf76f155ced4ddcb4097134ff3c332f>
    <_Flow_SignoffStatus xmlns="ffaef953-2cda-4d9d-b070-85228d2d3b5f" xsi:nil="true"/>
    <_x0023_ xmlns="ffaef953-2cda-4d9d-b070-85228d2d3b5f" xsi:nil="true"/>
  </documentManagement>
</p:properties>
</file>

<file path=customXml/itemProps1.xml><?xml version="1.0" encoding="utf-8"?>
<ds:datastoreItem xmlns:ds="http://schemas.openxmlformats.org/officeDocument/2006/customXml" ds:itemID="{647C6BB4-C3E3-428C-9D81-C5D8CB7FB989}"/>
</file>

<file path=customXml/itemProps2.xml><?xml version="1.0" encoding="utf-8"?>
<ds:datastoreItem xmlns:ds="http://schemas.openxmlformats.org/officeDocument/2006/customXml" ds:itemID="{CDA6223D-B615-451E-887F-47B6E70B3D13}">
  <ds:schemaRefs>
    <ds:schemaRef ds:uri="http://schemas.microsoft.com/sharepoint/v3/contenttype/forms"/>
  </ds:schemaRefs>
</ds:datastoreItem>
</file>

<file path=customXml/itemProps3.xml><?xml version="1.0" encoding="utf-8"?>
<ds:datastoreItem xmlns:ds="http://schemas.openxmlformats.org/officeDocument/2006/customXml" ds:itemID="{70F0C251-A2EA-47FE-9F8E-236704511888}">
  <ds:schemaRefs>
    <ds:schemaRef ds:uri="985ec44e-1bab-4c0b-9df0-6ba128686fc9"/>
    <ds:schemaRef ds:uri="db065248-edff-472c-af6e-a9abf8433378"/>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48</Slides>
  <Notes>47</Notes>
  <HiddenSlides>0</HiddenSlides>
  <ScaleCrop>false</ScaleCrop>
  <HeadingPairs>
    <vt:vector size="4" baseType="variant">
      <vt:variant>
        <vt:lpstr>Theme</vt:lpstr>
      </vt:variant>
      <vt:variant>
        <vt:i4>1</vt:i4>
      </vt:variant>
      <vt:variant>
        <vt:lpstr>Slide Titles</vt:lpstr>
      </vt:variant>
      <vt:variant>
        <vt:i4>48</vt:i4>
      </vt:variant>
    </vt:vector>
  </HeadingPairs>
  <TitlesOfParts>
    <vt:vector size="49" baseType="lpstr">
      <vt:lpstr>1_Office Theme</vt:lpstr>
      <vt:lpstr>PowerPoint Presentation</vt:lpstr>
      <vt:lpstr>Objective</vt:lpstr>
      <vt:lpstr>Lesson overview</vt:lpstr>
      <vt:lpstr>PowerPoint Presentation</vt:lpstr>
      <vt:lpstr>PowerPoint Presentation</vt:lpstr>
      <vt:lpstr>PowerPoint Presentation</vt:lpstr>
      <vt:lpstr>Lotting and Batching Why is it important?</vt:lpstr>
      <vt:lpstr>Lotting and Batching Definitions</vt:lpstr>
      <vt:lpstr>Allocation of Lot Numbers </vt:lpstr>
      <vt:lpstr>Allocation of Lot Numbers </vt:lpstr>
      <vt:lpstr>Allocation of Lot Numbers </vt:lpstr>
      <vt:lpstr>Find the Lot and Batch numbers</vt:lpstr>
      <vt:lpstr>Find the Lot and Batch numbers</vt:lpstr>
      <vt:lpstr>Types of Ammunition Stockpiles </vt:lpstr>
      <vt:lpstr>Unit of Space &amp; Stacks</vt:lpstr>
      <vt:lpstr>Unit of Space &amp; Stacks</vt:lpstr>
      <vt:lpstr>Stack Tally Cards</vt:lpstr>
      <vt:lpstr>PowerPoint Presentation</vt:lpstr>
      <vt:lpstr>PowerPoint Presentation</vt:lpstr>
      <vt:lpstr>Normal Types of Inspections</vt:lpstr>
      <vt:lpstr>Other types of Inspections for national ammunition storage</vt:lpstr>
      <vt:lpstr>UN Mission Types of Inspections</vt:lpstr>
      <vt:lpstr>UN Mission Types of Inspections</vt:lpstr>
      <vt:lpstr>Inspections – Deployed Units</vt:lpstr>
      <vt:lpstr>Potential Explosion Site Logbooks</vt:lpstr>
      <vt:lpstr>PES Logbook - Example</vt:lpstr>
      <vt:lpstr>PES Logbook - Example</vt:lpstr>
      <vt:lpstr>PES Logbook - Example</vt:lpstr>
      <vt:lpstr>Temperature and Humidity Record - Example</vt:lpstr>
      <vt:lpstr>Inspection Reports</vt:lpstr>
      <vt:lpstr>Explosive Storehouse Inspection Checklist: </vt:lpstr>
      <vt:lpstr>Definitions</vt:lpstr>
      <vt:lpstr>Definitions</vt:lpstr>
      <vt:lpstr>Definitions</vt:lpstr>
      <vt:lpstr>Definitions</vt:lpstr>
      <vt:lpstr>Definitions</vt:lpstr>
      <vt:lpstr>Definitions</vt:lpstr>
      <vt:lpstr>Reporting and Documenting</vt:lpstr>
      <vt:lpstr>Ammunition Incident reporting Form</vt:lpstr>
      <vt:lpstr>Definitions:  Ban and Constraints</vt:lpstr>
      <vt:lpstr>Rationale for a Ban</vt:lpstr>
      <vt:lpstr>Action on notification of a Ban</vt:lpstr>
      <vt:lpstr>Rationale for a Constraint</vt:lpstr>
      <vt:lpstr>Action on notification of a Constraint</vt:lpstr>
      <vt:lpstr>PowerPoint Presentation</vt:lpstr>
      <vt:lpstr>Exercise</vt:lpstr>
      <vt:lpstr>Lesson overview</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Grantham Andrew</dc:creator>
  <cp:revision>1</cp:revision>
  <dcterms:created xsi:type="dcterms:W3CDTF">2022-12-06T14:12:46Z</dcterms:created>
  <dcterms:modified xsi:type="dcterms:W3CDTF">2024-06-13T13:49:18Z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0x010100E52591365DD56D4D8750E674CD62EF32</vt:lpwstr>
  </property>
  <property fmtid="{D5CDD505-2E9C-101B-9397-08002B2CF9AE}" pid="3" name="MediaServiceImageTags">
    <vt:lpwstr/>
  </property>
</Properties>
</file>